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60"/>
  </p:notesMasterIdLst>
  <p:handoutMasterIdLst>
    <p:handoutMasterId r:id="rId61"/>
  </p:handoutMasterIdLst>
  <p:sldIdLst>
    <p:sldId id="257" r:id="rId5"/>
    <p:sldId id="272" r:id="rId6"/>
    <p:sldId id="273" r:id="rId7"/>
    <p:sldId id="276" r:id="rId8"/>
    <p:sldId id="287" r:id="rId9"/>
    <p:sldId id="294" r:id="rId10"/>
    <p:sldId id="286" r:id="rId11"/>
    <p:sldId id="289" r:id="rId12"/>
    <p:sldId id="291" r:id="rId13"/>
    <p:sldId id="285" r:id="rId14"/>
    <p:sldId id="288" r:id="rId15"/>
    <p:sldId id="292" r:id="rId16"/>
    <p:sldId id="295" r:id="rId17"/>
    <p:sldId id="297" r:id="rId18"/>
    <p:sldId id="296" r:id="rId19"/>
    <p:sldId id="305" r:id="rId20"/>
    <p:sldId id="316" r:id="rId21"/>
    <p:sldId id="317" r:id="rId22"/>
    <p:sldId id="319" r:id="rId23"/>
    <p:sldId id="320" r:id="rId24"/>
    <p:sldId id="321" r:id="rId25"/>
    <p:sldId id="304" r:id="rId26"/>
    <p:sldId id="315" r:id="rId27"/>
    <p:sldId id="314" r:id="rId28"/>
    <p:sldId id="308" r:id="rId29"/>
    <p:sldId id="309" r:id="rId30"/>
    <p:sldId id="311" r:id="rId31"/>
    <p:sldId id="337" r:id="rId32"/>
    <p:sldId id="312" r:id="rId33"/>
    <p:sldId id="313" r:id="rId34"/>
    <p:sldId id="343" r:id="rId35"/>
    <p:sldId id="322" r:id="rId36"/>
    <p:sldId id="298" r:id="rId37"/>
    <p:sldId id="329" r:id="rId38"/>
    <p:sldId id="330" r:id="rId39"/>
    <p:sldId id="331" r:id="rId40"/>
    <p:sldId id="333" r:id="rId41"/>
    <p:sldId id="334" r:id="rId42"/>
    <p:sldId id="332" r:id="rId43"/>
    <p:sldId id="324" r:id="rId44"/>
    <p:sldId id="299" r:id="rId45"/>
    <p:sldId id="300" r:id="rId46"/>
    <p:sldId id="301" r:id="rId47"/>
    <p:sldId id="302" r:id="rId48"/>
    <p:sldId id="327" r:id="rId49"/>
    <p:sldId id="326" r:id="rId50"/>
    <p:sldId id="325" r:id="rId51"/>
    <p:sldId id="263" r:id="rId52"/>
    <p:sldId id="338" r:id="rId53"/>
    <p:sldId id="340" r:id="rId54"/>
    <p:sldId id="341" r:id="rId55"/>
    <p:sldId id="342" r:id="rId56"/>
    <p:sldId id="335" r:id="rId57"/>
    <p:sldId id="271" r:id="rId58"/>
    <p:sldId id="283" r:id="rId59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2C8CDBB3-655C-46A3-A9BB-F331C764C7A8}">
          <p14:sldIdLst>
            <p14:sldId id="257"/>
            <p14:sldId id="272"/>
          </p14:sldIdLst>
        </p14:section>
        <p14:section name="CONTENU" id="{7A1C630A-4C85-4F8E-97CF-13AE5E77C6F2}">
          <p14:sldIdLst>
            <p14:sldId id="273"/>
            <p14:sldId id="276"/>
            <p14:sldId id="287"/>
            <p14:sldId id="294"/>
            <p14:sldId id="286"/>
            <p14:sldId id="289"/>
            <p14:sldId id="291"/>
            <p14:sldId id="285"/>
            <p14:sldId id="288"/>
            <p14:sldId id="292"/>
            <p14:sldId id="295"/>
            <p14:sldId id="297"/>
            <p14:sldId id="296"/>
            <p14:sldId id="305"/>
            <p14:sldId id="316"/>
            <p14:sldId id="317"/>
            <p14:sldId id="319"/>
            <p14:sldId id="320"/>
            <p14:sldId id="321"/>
            <p14:sldId id="304"/>
            <p14:sldId id="315"/>
            <p14:sldId id="314"/>
            <p14:sldId id="308"/>
            <p14:sldId id="309"/>
            <p14:sldId id="311"/>
            <p14:sldId id="337"/>
            <p14:sldId id="312"/>
            <p14:sldId id="313"/>
            <p14:sldId id="343"/>
            <p14:sldId id="322"/>
            <p14:sldId id="298"/>
            <p14:sldId id="329"/>
            <p14:sldId id="330"/>
            <p14:sldId id="331"/>
            <p14:sldId id="333"/>
            <p14:sldId id="334"/>
            <p14:sldId id="332"/>
            <p14:sldId id="324"/>
            <p14:sldId id="299"/>
            <p14:sldId id="300"/>
            <p14:sldId id="301"/>
            <p14:sldId id="302"/>
            <p14:sldId id="327"/>
            <p14:sldId id="326"/>
            <p14:sldId id="325"/>
          </p14:sldIdLst>
        </p14:section>
        <p14:section name="FIN" id="{801A64D7-7AB9-44D3-974A-2E5C3712FD5F}">
          <p14:sldIdLst>
            <p14:sldId id="263"/>
            <p14:sldId id="338"/>
            <p14:sldId id="340"/>
            <p14:sldId id="341"/>
            <p14:sldId id="342"/>
            <p14:sldId id="335"/>
            <p14:sldId id="271"/>
            <p14:sldId id="283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8D5"/>
    <a:srgbClr val="5C2C8F"/>
    <a:srgbClr val="00ADDB"/>
    <a:srgbClr val="02A951"/>
    <a:srgbClr val="00ADDC"/>
    <a:srgbClr val="D386F6"/>
    <a:srgbClr val="00863D"/>
    <a:srgbClr val="0078D7"/>
    <a:srgbClr val="B4009E"/>
    <a:srgbClr val="A5A5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884" autoAdjust="0"/>
    <p:restoredTop sz="95401" autoAdjust="0"/>
  </p:normalViewPr>
  <p:slideViewPr>
    <p:cSldViewPr snapToGrid="0">
      <p:cViewPr varScale="1">
        <p:scale>
          <a:sx n="73" d="100"/>
          <a:sy n="73" d="100"/>
        </p:scale>
        <p:origin x="102" y="3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3" d="100"/>
          <a:sy n="83" d="100"/>
        </p:scale>
        <p:origin x="3930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61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notesMaster" Target="notesMasters/notesMaster1.xml"/><Relationship Id="rId65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explosion val="10"/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0-5EC0-44E4-BF55-CAB6F9DEE77E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2-5EC0-44E4-BF55-CAB6F9DEE77E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4-5EC0-44E4-BF55-CAB6F9DEE77E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6-5EC0-44E4-BF55-CAB6F9DEE77E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9-AEE4-4011-BCF2-00EDA8FF867A}"/>
              </c:ext>
            </c:extLst>
          </c:dPt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5EC0-44E4-BF55-CAB6F9DEE77E}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5EC0-44E4-BF55-CAB6F9DEE77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Sheet1!$A$2:$A$6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80</c:v>
                </c:pt>
                <c:pt idx="1">
                  <c:v>20</c:v>
                </c:pt>
                <c:pt idx="2">
                  <c:v>0</c:v>
                </c:pt>
                <c:pt idx="3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5EC0-44E4-BF55-CAB6F9DEE77E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 dirty="0">
              <a:latin typeface="Segoe" panose="020B0502040504020203"/>
            </a:endParaRP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5E2354-AC9B-4EF9-8751-E606670860C6}" type="datetimeFigureOut">
              <a:rPr lang="fr-FR" smtClean="0">
                <a:latin typeface="Segoe" panose="020B0502040504020203"/>
              </a:rPr>
              <a:t>09/01/2017</a:t>
            </a:fld>
            <a:endParaRPr lang="fr-FR" dirty="0">
              <a:latin typeface="Segoe" panose="020B0502040504020203"/>
            </a:endParaRP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 dirty="0">
              <a:latin typeface="Segoe" panose="020B0502040504020203"/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EC08AC-526E-4E79-AF9D-0DF6D2A7597A}" type="slidenum">
              <a:rPr lang="fr-FR" smtClean="0">
                <a:latin typeface="Segoe" panose="020B0502040504020203"/>
              </a:rPr>
              <a:t>‹#›</a:t>
            </a:fld>
            <a:endParaRPr lang="fr-FR" dirty="0">
              <a:latin typeface="Segoe" panose="020B0502040504020203"/>
            </a:endParaRPr>
          </a:p>
        </p:txBody>
      </p:sp>
    </p:spTree>
    <p:extLst>
      <p:ext uri="{BB962C8B-B14F-4D97-AF65-F5344CB8AC3E}">
        <p14:creationId xmlns:p14="http://schemas.microsoft.com/office/powerpoint/2010/main" val="21127290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" panose="020B0502040504020203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" panose="020B0502040504020203"/>
              </a:defRPr>
            </a:lvl1pPr>
          </a:lstStyle>
          <a:p>
            <a:fld id="{A2155F64-07E6-467A-B61C-84CA5E5805E5}" type="datetimeFigureOut">
              <a:rPr lang="en-US" smtClean="0"/>
              <a:pPr/>
              <a:t>1/9/2017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Segoe" panose="020B0502040504020203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" panose="020B0502040504020203"/>
              </a:defRPr>
            </a:lvl1pPr>
          </a:lstStyle>
          <a:p>
            <a:fld id="{444FAE70-2102-49E3-ABCF-8EF7285755C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91082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Segoe" panose="020B0502040504020203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Segoe" panose="020B0502040504020203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Segoe" panose="020B0502040504020203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Segoe" panose="020B0502040504020203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Segoe" panose="020B0502040504020203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Ref: https://s-media-cache-ak0.pinimg.com/originals/69/12/a7/6912a7bfe9d6e154c83697a5e13d13fb.jpg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AE70-2102-49E3-ABCF-8EF7285755C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9838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AE70-2102-49E3-ABCF-8EF7285755C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2478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AE70-2102-49E3-ABCF-8EF7285755C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5637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AE70-2102-49E3-ABCF-8EF7285755C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9344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AE70-2102-49E3-ABCF-8EF7285755C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0673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AE70-2102-49E3-ABCF-8EF7285755C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1833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AE70-2102-49E3-ABCF-8EF7285755C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4502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AE70-2102-49E3-ABCF-8EF7285755C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61747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AE70-2102-49E3-ABCF-8EF7285755C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0746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AE70-2102-49E3-ABCF-8EF7285755C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8039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AE70-2102-49E3-ABCF-8EF7285755C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0411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Ref: http://cdn.softwaretestinghelp.com/wp-content/qa/uploads/2011/06/Database-Testing.jpg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AE70-2102-49E3-ABCF-8EF7285755C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3053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AE70-2102-49E3-ABCF-8EF7285755C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46360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AE70-2102-49E3-ABCF-8EF7285755C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62041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AE70-2102-49E3-ABCF-8EF7285755C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3876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AE70-2102-49E3-ABCF-8EF7285755C6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60447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AE70-2102-49E3-ABCF-8EF7285755C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01461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AE70-2102-49E3-ABCF-8EF7285755C6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21258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AE70-2102-49E3-ABCF-8EF7285755C6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05775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AE70-2102-49E3-ABCF-8EF7285755C6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03401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Ref: http://cdn.softwaretestinghelp.com/wp-content/qa/uploads/2011/06/Database-Testing.jpg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AE70-2102-49E3-ABCF-8EF7285755C6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27359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b="1" dirty="0" err="1"/>
              <a:t>CentOS</a:t>
            </a:r>
            <a:r>
              <a:rPr lang="fr-FR" b="1" dirty="0"/>
              <a:t> 7.1Debian 8.4FreeBSD 10.1openSUSE 13.2openSUSE 42.1OS X 10.11Red Hat 7.2Fedora 23Ubuntu 14.04Ubuntu 16.04Ubuntu 16.10Windows 8.1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AE70-2102-49E3-ABCF-8EF7285755C6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37311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Ref: http://cdn.softwaretestinghelp.com/wp-content/qa/uploads/2011/06/Database-Testing.jpg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AE70-2102-49E3-ABCF-8EF7285755C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1370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Ref: http://amgar.blog.processalimentaire.com/wp-content/uploads/2011/03/40061435.gif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AE70-2102-49E3-ABCF-8EF7285755C6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393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AE70-2102-49E3-ABCF-8EF7285755C6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62834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AE70-2102-49E3-ABCF-8EF7285755C6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72343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AE70-2102-49E3-ABCF-8EF7285755C6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50217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AE70-2102-49E3-ABCF-8EF7285755C6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2864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AE70-2102-49E3-ABCF-8EF7285755C6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1112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https://github.com/tpierrain/CQRS/blob/master/LabInstructions.md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AE70-2102-49E3-ABCF-8EF7285755C6}" type="slidenum">
              <a:rPr lang="en-US" smtClean="0"/>
              <a:pPr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8520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AE70-2102-49E3-ABCF-8EF7285755C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6194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AE70-2102-49E3-ABCF-8EF7285755C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8082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Ref: https://information2share.files.wordpress.com/2011/07/breaking-the-bottleneck.jpg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AE70-2102-49E3-ABCF-8EF7285755C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9962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Ref: http://ep.imgci.com/PICTURES/CMS/58500/58513.3.jpg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AE70-2102-49E3-ABCF-8EF7285755C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6660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AE70-2102-49E3-ABCF-8EF7285755C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6726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AE70-2102-49E3-ABCF-8EF7285755C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0294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8" cy="6888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9516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37966"/>
          </a:xfrm>
        </p:spPr>
        <p:txBody>
          <a:bodyPr>
            <a:spAutoFit/>
          </a:bodyPr>
          <a:lstStyle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4218275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6" cy="6888868"/>
          </a:xfrm>
          <a:prstGeom prst="rect">
            <a:avLst/>
          </a:prstGeom>
        </p:spPr>
      </p:pic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983525" y="3094055"/>
            <a:ext cx="3877233" cy="44322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2800" b="1" kern="1200" dirty="0" smtClean="0">
                <a:solidFill>
                  <a:schemeClr val="bg1"/>
                </a:solidFill>
                <a:latin typeface="Segoe" panose="020B05020405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marL="360363" indent="0" algn="l" defTabSz="914400" rtl="0" eaLnBrk="1" latinLnBrk="0" hangingPunct="1">
              <a:buNone/>
              <a:defRPr lang="en-US" sz="2000" b="1" kern="1200" dirty="0" smtClean="0">
                <a:solidFill>
                  <a:schemeClr val="bg1"/>
                </a:solidFill>
                <a:latin typeface="Segoe" panose="020B05020405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2pPr>
          </a:lstStyle>
          <a:p>
            <a:pPr lvl="0"/>
            <a:r>
              <a:rPr lang="en-US" dirty="0" err="1"/>
              <a:t>Prénom</a:t>
            </a:r>
            <a:r>
              <a:rPr lang="en-US" dirty="0"/>
              <a:t> Nom</a:t>
            </a:r>
          </a:p>
        </p:txBody>
      </p:sp>
      <p:pic>
        <p:nvPicPr>
          <p:cNvPr id="7" name="Imag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011" y="3635829"/>
            <a:ext cx="246400" cy="200321"/>
          </a:xfrm>
          <a:prstGeom prst="rect">
            <a:avLst/>
          </a:prstGeom>
        </p:spPr>
      </p:pic>
      <p:sp>
        <p:nvSpPr>
          <p:cNvPr id="8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983525" y="3557706"/>
            <a:ext cx="3877234" cy="39667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2800" b="1" kern="1200" dirty="0" smtClean="0">
                <a:solidFill>
                  <a:schemeClr val="bg1"/>
                </a:solidFill>
                <a:latin typeface="Segoe" panose="020B05020405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marL="360363" indent="0" algn="l" defTabSz="914400" rtl="0" eaLnBrk="1" latinLnBrk="0" hangingPunct="1">
              <a:buNone/>
              <a:defRPr lang="en-US" sz="2000" b="1" kern="1200" dirty="0" smtClean="0">
                <a:solidFill>
                  <a:schemeClr val="bg1"/>
                </a:solidFill>
                <a:latin typeface="Segoe" panose="020B05020405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2pPr>
          </a:lstStyle>
          <a:p>
            <a:pPr lvl="1"/>
            <a:r>
              <a:rPr lang="en-US" dirty="0"/>
              <a:t>@speaker</a:t>
            </a:r>
          </a:p>
        </p:txBody>
      </p:sp>
    </p:spTree>
    <p:extLst>
      <p:ext uri="{BB962C8B-B14F-4D97-AF65-F5344CB8AC3E}">
        <p14:creationId xmlns:p14="http://schemas.microsoft.com/office/powerpoint/2010/main" val="36368685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15434"/>
            <a:ext cx="12191998" cy="6888869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0" y="1832447"/>
            <a:ext cx="6324600" cy="1250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latin typeface="Segoe" panose="020B0502040504020203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2161985"/>
            <a:ext cx="6324600" cy="590931"/>
          </a:xfrm>
          <a:prstGeom prst="rect">
            <a:avLst/>
          </a:prstGeom>
          <a:solidFill>
            <a:schemeClr val="tx2"/>
          </a:solidFill>
        </p:spPr>
        <p:txBody>
          <a:bodyPr wrap="square" lIns="0" rIns="0" anchor="ctr" anchorCtr="0">
            <a:spAutoFit/>
          </a:bodyPr>
          <a:lstStyle>
            <a:lvl1pPr algn="ctr">
              <a:defRPr sz="3600" b="1">
                <a:solidFill>
                  <a:schemeClr val="bg1"/>
                </a:solidFill>
                <a:latin typeface="Segoe" panose="020B0502040504020203"/>
              </a:defRPr>
            </a:lvl1pPr>
          </a:lstStyle>
          <a:p>
            <a:r>
              <a:rPr lang="en-US" dirty="0" err="1"/>
              <a:t>Titre</a:t>
            </a:r>
            <a:r>
              <a:rPr lang="en-US" dirty="0"/>
              <a:t> du </a:t>
            </a:r>
            <a:r>
              <a:rPr lang="en-US" dirty="0" err="1"/>
              <a:t>chapitre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5676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2056534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pic>
        <p:nvPicPr>
          <p:cNvPr id="4" name="Imag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400" b="94861"/>
          <a:stretch/>
        </p:blipFill>
        <p:spPr>
          <a:xfrm>
            <a:off x="0" y="0"/>
            <a:ext cx="2985849" cy="3524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/>
              <a:t>Titre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988292"/>
            <a:ext cx="12192000" cy="544512"/>
          </a:xfrm>
        </p:spPr>
        <p:txBody>
          <a:bodyPr/>
          <a:lstStyle>
            <a:lvl1pPr algn="ctr">
              <a:defRPr b="1">
                <a:solidFill>
                  <a:srgbClr val="5C2D91"/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Sous-</a:t>
            </a:r>
            <a:r>
              <a:rPr lang="en-US" dirty="0" err="1"/>
              <a:t>titre</a:t>
            </a:r>
            <a:endParaRPr lang="en-US" dirty="0"/>
          </a:p>
        </p:txBody>
      </p:sp>
      <p:pic>
        <p:nvPicPr>
          <p:cNvPr id="9" name="Image 9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417" r="90170"/>
          <a:stretch/>
        </p:blipFill>
        <p:spPr>
          <a:xfrm>
            <a:off x="0" y="6543675"/>
            <a:ext cx="1193074" cy="314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9167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re et contenu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071517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400" b="94861"/>
          <a:stretch/>
        </p:blipFill>
        <p:spPr>
          <a:xfrm>
            <a:off x="0" y="0"/>
            <a:ext cx="2985849" cy="3524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/>
              <a:t>Titre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988292"/>
            <a:ext cx="12192000" cy="544512"/>
          </a:xfrm>
        </p:spPr>
        <p:txBody>
          <a:bodyPr/>
          <a:lstStyle>
            <a:lvl1pPr algn="ctr">
              <a:defRPr b="1">
                <a:solidFill>
                  <a:srgbClr val="5C2D91"/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Sous-</a:t>
            </a:r>
            <a:r>
              <a:rPr lang="en-US" dirty="0" err="1"/>
              <a:t>titre</a:t>
            </a:r>
            <a:endParaRPr lang="en-US" dirty="0"/>
          </a:p>
        </p:txBody>
      </p:sp>
      <p:pic>
        <p:nvPicPr>
          <p:cNvPr id="9" name="Image 9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417" r="90170"/>
          <a:stretch/>
        </p:blipFill>
        <p:spPr>
          <a:xfrm>
            <a:off x="0" y="6543675"/>
            <a:ext cx="1193074" cy="314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3341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8" cy="6888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1949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6" cy="6888868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1362075" y="4210813"/>
            <a:ext cx="9439275" cy="10953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latin typeface="Segoe" panose="020B0502040504020203"/>
            </a:endParaRPr>
          </a:p>
        </p:txBody>
      </p:sp>
      <p:sp>
        <p:nvSpPr>
          <p:cNvPr id="5" name="ZoneTexte 3"/>
          <p:cNvSpPr txBox="1"/>
          <p:nvPr userDrawn="1"/>
        </p:nvSpPr>
        <p:spPr>
          <a:xfrm>
            <a:off x="1362074" y="4830618"/>
            <a:ext cx="9439275" cy="44051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lvl="0" algn="ctr"/>
            <a:r>
              <a:rPr lang="fr-FR" b="1" dirty="0">
                <a:solidFill>
                  <a:srgbClr val="5C2D91"/>
                </a:solidFill>
                <a:latin typeface="Segoe" panose="020B05020405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@microsoftfrance @Technet_France @msdev_fr</a:t>
            </a:r>
          </a:p>
          <a:p>
            <a:endParaRPr lang="fr-FR" sz="4000" b="1" dirty="0">
              <a:solidFill>
                <a:schemeClr val="bg1"/>
              </a:solidFill>
              <a:latin typeface="Segoe" panose="020B0502040504020203"/>
              <a:ea typeface="Segoe UI Black" panose="020B0A02040204020203" pitchFamily="34" charset="0"/>
              <a:cs typeface="Arial" panose="020B0604020202020204" pitchFamily="34" charset="0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362074" y="4267058"/>
            <a:ext cx="9439275" cy="517525"/>
          </a:xfrm>
        </p:spPr>
        <p:txBody>
          <a:bodyPr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@speaker | @company</a:t>
            </a:r>
          </a:p>
        </p:txBody>
      </p:sp>
      <p:pic>
        <p:nvPicPr>
          <p:cNvPr id="7" name="Imag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30" y="1471496"/>
            <a:ext cx="999651" cy="812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0634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1362075" y="4210813"/>
            <a:ext cx="9439275" cy="10953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latin typeface="Segoe" panose="020B0502040504020203"/>
            </a:endParaRPr>
          </a:p>
        </p:txBody>
      </p:sp>
      <p:pic>
        <p:nvPicPr>
          <p:cNvPr id="7" name="Imag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0"/>
            <a:ext cx="12191996" cy="6888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7024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6231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32952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6" r:id="rId3"/>
    <p:sldLayoutId id="2147483650" r:id="rId4"/>
    <p:sldLayoutId id="2147483668" r:id="rId5"/>
    <p:sldLayoutId id="2147483662" r:id="rId6"/>
    <p:sldLayoutId id="2147483663" r:id="rId7"/>
    <p:sldLayoutId id="2147483664" r:id="rId8"/>
    <p:sldLayoutId id="2147483665" r:id="rId9"/>
    <p:sldLayoutId id="2147483667" r:id="rId10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Segoe" panose="020B0502040504020203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Segoe" panose="020B0502040504020203"/>
          <a:ea typeface="+mn-ea"/>
          <a:cs typeface="+mn-cs"/>
        </a:defRPr>
      </a:lvl1pPr>
      <a:lvl2pPr marL="360363" indent="-36036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Segoe" panose="020B0502040504020203"/>
          <a:ea typeface="+mn-ea"/>
          <a:cs typeface="+mn-cs"/>
        </a:defRPr>
      </a:lvl2pPr>
      <a:lvl3pPr marL="628650" indent="-254000" algn="l" defTabSz="914400" rtl="0" eaLnBrk="1" latinLnBrk="0" hangingPunct="1">
        <a:lnSpc>
          <a:spcPct val="90000"/>
        </a:lnSpc>
        <a:spcBef>
          <a:spcPts val="500"/>
        </a:spcBef>
        <a:buFontTx/>
        <a:buChar char="–"/>
        <a:tabLst>
          <a:tab pos="895350" algn="l"/>
        </a:tabLst>
        <a:defRPr sz="2400" kern="1200">
          <a:solidFill>
            <a:schemeClr val="tx1"/>
          </a:solidFill>
          <a:latin typeface="Segoe" panose="020B0502040504020203"/>
          <a:ea typeface="+mn-ea"/>
          <a:cs typeface="+mn-cs"/>
        </a:defRPr>
      </a:lvl3pPr>
      <a:lvl4pPr marL="895350" indent="4762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Segoe" panose="020B0502040504020203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Segoe" panose="020B0502040504020203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6.png"/><Relationship Id="rId11" Type="http://schemas.openxmlformats.org/officeDocument/2006/relationships/image" Target="../media/image31.jp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909969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161985"/>
            <a:ext cx="6324600" cy="590931"/>
          </a:xfrm>
        </p:spPr>
        <p:txBody>
          <a:bodyPr/>
          <a:lstStyle/>
          <a:p>
            <a:r>
              <a:rPr lang="en-US" dirty="0"/>
              <a:t>CQRS (short version)</a:t>
            </a:r>
          </a:p>
        </p:txBody>
      </p:sp>
    </p:spTree>
    <p:extLst>
      <p:ext uri="{BB962C8B-B14F-4D97-AF65-F5344CB8AC3E}">
        <p14:creationId xmlns:p14="http://schemas.microsoft.com/office/powerpoint/2010/main" val="27411623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itle 4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CQRS </a:t>
            </a:r>
            <a:r>
              <a:rPr lang="en-US" dirty="0"/>
              <a:t>splits</a:t>
            </a:r>
            <a:r>
              <a:rPr lang="fr-FR" dirty="0"/>
              <a:t> the 80s and the 20s</a:t>
            </a:r>
          </a:p>
        </p:txBody>
      </p:sp>
      <p:sp>
        <p:nvSpPr>
          <p:cNvPr id="42" name="Text Placeholder 4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 descr="Afficher l'image d'origin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7017" y="1044737"/>
            <a:ext cx="9892521" cy="5561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71192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itle 4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CQRS </a:t>
            </a:r>
            <a:r>
              <a:rPr lang="en-US" dirty="0"/>
              <a:t>splits</a:t>
            </a:r>
            <a:r>
              <a:rPr lang="fr-FR" dirty="0"/>
              <a:t> the 80s and the 20s</a:t>
            </a:r>
            <a:endParaRPr lang="en-US" dirty="0"/>
          </a:p>
        </p:txBody>
      </p:sp>
      <p:grpSp>
        <p:nvGrpSpPr>
          <p:cNvPr id="20" name="Group 19"/>
          <p:cNvGrpSpPr/>
          <p:nvPr/>
        </p:nvGrpSpPr>
        <p:grpSpPr>
          <a:xfrm>
            <a:off x="1344568" y="3509038"/>
            <a:ext cx="6147182" cy="3039578"/>
            <a:chOff x="1344568" y="3509038"/>
            <a:chExt cx="6147182" cy="3039578"/>
          </a:xfrm>
        </p:grpSpPr>
        <p:sp>
          <p:nvSpPr>
            <p:cNvPr id="11" name="Content Placeholder 37"/>
            <p:cNvSpPr txBox="1">
              <a:spLocks/>
            </p:cNvSpPr>
            <p:nvPr/>
          </p:nvSpPr>
          <p:spPr>
            <a:xfrm>
              <a:off x="3777705" y="4244622"/>
              <a:ext cx="3714045" cy="204656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/>
                  </a:solidFill>
                  <a:latin typeface="Segoe" panose="020B0502040504020203"/>
                  <a:ea typeface="+mn-ea"/>
                  <a:cs typeface="+mn-cs"/>
                </a:defRPr>
              </a:lvl1pPr>
              <a:lvl2pPr marL="360363" indent="-360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Segoe" panose="020B0502040504020203"/>
                  <a:ea typeface="+mn-ea"/>
                  <a:cs typeface="+mn-cs"/>
                </a:defRPr>
              </a:lvl2pPr>
              <a:lvl3pPr marL="628650" indent="-2540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Tx/>
                <a:buChar char="–"/>
                <a:tabLst>
                  <a:tab pos="895350" algn="l"/>
                </a:tabLst>
                <a:defRPr sz="2400" kern="1200">
                  <a:solidFill>
                    <a:schemeClr val="tx1"/>
                  </a:solidFill>
                  <a:latin typeface="Segoe" panose="020B0502040504020203"/>
                  <a:ea typeface="+mn-ea"/>
                  <a:cs typeface="+mn-cs"/>
                </a:defRPr>
              </a:lvl3pPr>
              <a:lvl4pPr marL="895350" indent="476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Segoe" panose="020B0502040504020203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Segoe" panose="020B0502040504020203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fr-FR" dirty="0"/>
                <a:t>20 % of time</a:t>
              </a:r>
            </a:p>
          </p:txBody>
        </p:sp>
        <p:grpSp>
          <p:nvGrpSpPr>
            <p:cNvPr id="25" name="Group 24"/>
            <p:cNvGrpSpPr/>
            <p:nvPr/>
          </p:nvGrpSpPr>
          <p:grpSpPr>
            <a:xfrm>
              <a:off x="1344568" y="3509038"/>
              <a:ext cx="2909840" cy="3039578"/>
              <a:chOff x="8292247" y="1196676"/>
              <a:chExt cx="2130058" cy="2225029"/>
            </a:xfrm>
          </p:grpSpPr>
          <p:pic>
            <p:nvPicPr>
              <p:cNvPr id="26" name="Picture 2" descr="Afficher l'image d'origine"/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259" t="63713" r="43482" b="1825"/>
              <a:stretch/>
            </p:blipFill>
            <p:spPr bwMode="auto">
              <a:xfrm>
                <a:off x="8292247" y="1196676"/>
                <a:ext cx="2130058" cy="222502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7" name="Picture 26"/>
              <p:cNvPicPr>
                <a:picLocks noChangeAspect="1"/>
              </p:cNvPicPr>
              <p:nvPr/>
            </p:nvPicPr>
            <p:blipFill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860075" y="1333971"/>
                <a:ext cx="560677" cy="586810"/>
              </a:xfrm>
              <a:prstGeom prst="rect">
                <a:avLst/>
              </a:prstGeom>
            </p:spPr>
          </p:pic>
        </p:grpSp>
      </p:grpSp>
      <p:grpSp>
        <p:nvGrpSpPr>
          <p:cNvPr id="16" name="Group 15"/>
          <p:cNvGrpSpPr/>
          <p:nvPr/>
        </p:nvGrpSpPr>
        <p:grpSpPr>
          <a:xfrm>
            <a:off x="4248678" y="1086332"/>
            <a:ext cx="7261082" cy="2726118"/>
            <a:chOff x="4248678" y="1511335"/>
            <a:chExt cx="7261082" cy="2726118"/>
          </a:xfrm>
        </p:grpSpPr>
        <p:sp>
          <p:nvSpPr>
            <p:cNvPr id="10" name="Content Placeholder 37"/>
            <p:cNvSpPr txBox="1">
              <a:spLocks/>
            </p:cNvSpPr>
            <p:nvPr/>
          </p:nvSpPr>
          <p:spPr>
            <a:xfrm>
              <a:off x="4248678" y="2040177"/>
              <a:ext cx="3618088" cy="1886867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/>
                  </a:solidFill>
                  <a:latin typeface="Segoe" panose="020B0502040504020203"/>
                  <a:ea typeface="+mn-ea"/>
                  <a:cs typeface="+mn-cs"/>
                </a:defRPr>
              </a:lvl1pPr>
              <a:lvl2pPr marL="360363" indent="-360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Segoe" panose="020B0502040504020203"/>
                  <a:ea typeface="+mn-ea"/>
                  <a:cs typeface="+mn-cs"/>
                </a:defRPr>
              </a:lvl2pPr>
              <a:lvl3pPr marL="628650" indent="-2540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Tx/>
                <a:buChar char="–"/>
                <a:tabLst>
                  <a:tab pos="895350" algn="l"/>
                </a:tabLst>
                <a:defRPr sz="2400" kern="1200">
                  <a:solidFill>
                    <a:schemeClr val="tx1"/>
                  </a:solidFill>
                  <a:latin typeface="Segoe" panose="020B0502040504020203"/>
                  <a:ea typeface="+mn-ea"/>
                  <a:cs typeface="+mn-cs"/>
                </a:defRPr>
              </a:lvl3pPr>
              <a:lvl4pPr marL="895350" indent="476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Segoe" panose="020B0502040504020203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Segoe" panose="020B0502040504020203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fr-FR" dirty="0"/>
                <a:t>80 % of time</a:t>
              </a:r>
            </a:p>
          </p:txBody>
        </p:sp>
        <p:grpSp>
          <p:nvGrpSpPr>
            <p:cNvPr id="28" name="Group 27"/>
            <p:cNvGrpSpPr/>
            <p:nvPr/>
          </p:nvGrpSpPr>
          <p:grpSpPr>
            <a:xfrm>
              <a:off x="7603033" y="1511335"/>
              <a:ext cx="3906727" cy="2726118"/>
              <a:chOff x="8175593" y="3889139"/>
              <a:chExt cx="2946006" cy="2055726"/>
            </a:xfrm>
          </p:grpSpPr>
          <p:pic>
            <p:nvPicPr>
              <p:cNvPr id="30" name="Picture 2" descr="Afficher l'image d'origine"/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074" t="2771" r="42741" b="65708"/>
              <a:stretch/>
            </p:blipFill>
            <p:spPr bwMode="auto">
              <a:xfrm>
                <a:off x="8175593" y="3909777"/>
                <a:ext cx="2306433" cy="20350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1" name="Picture 30"/>
              <p:cNvPicPr>
                <a:picLocks noChangeAspect="1"/>
              </p:cNvPicPr>
              <p:nvPr/>
            </p:nvPicPr>
            <p:blipFill>
              <a:blip r:embed="rId5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19906" y="3889139"/>
                <a:ext cx="1401693" cy="1216384"/>
              </a:xfrm>
              <a:prstGeom prst="rect">
                <a:avLst/>
              </a:prstGeom>
            </p:spPr>
          </p:pic>
        </p:grpSp>
      </p:grpSp>
      <p:cxnSp>
        <p:nvCxnSpPr>
          <p:cNvPr id="3" name="Straight Connector 2"/>
          <p:cNvCxnSpPr/>
          <p:nvPr/>
        </p:nvCxnSpPr>
        <p:spPr>
          <a:xfrm>
            <a:off x="1906073" y="1532804"/>
            <a:ext cx="8036417" cy="4571782"/>
          </a:xfrm>
          <a:prstGeom prst="line">
            <a:avLst/>
          </a:prstGeom>
          <a:ln w="44450"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6537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Content Placeholder 37"/>
          <p:cNvSpPr>
            <a:spLocks noGrp="1"/>
          </p:cNvSpPr>
          <p:nvPr>
            <p:ph idx="1"/>
          </p:nvPr>
        </p:nvSpPr>
        <p:spPr>
          <a:xfrm>
            <a:off x="838200" y="1611458"/>
            <a:ext cx="5130114" cy="4616347"/>
          </a:xfrm>
        </p:spPr>
        <p:txBody>
          <a:bodyPr anchor="ctr">
            <a:normAutofit/>
          </a:bodyPr>
          <a:lstStyle/>
          <a:p>
            <a:r>
              <a:rPr lang="fr-FR" sz="7200" b="1" i="1" dirty="0"/>
              <a:t>C</a:t>
            </a:r>
            <a:endParaRPr lang="fr-FR" sz="7200" i="1" dirty="0"/>
          </a:p>
          <a:p>
            <a:r>
              <a:rPr lang="fr-FR" sz="7200" b="1" i="1" dirty="0"/>
              <a:t>Q</a:t>
            </a:r>
            <a:endParaRPr lang="fr-FR" sz="4400" i="1" dirty="0"/>
          </a:p>
          <a:p>
            <a:r>
              <a:rPr lang="fr-FR" sz="7200" b="1" i="1" dirty="0"/>
              <a:t>R</a:t>
            </a:r>
            <a:endParaRPr lang="fr-FR" sz="4400" i="1" dirty="0"/>
          </a:p>
          <a:p>
            <a:r>
              <a:rPr lang="fr-FR" sz="7200" b="1" i="1" dirty="0"/>
              <a:t>S</a:t>
            </a:r>
            <a:endParaRPr lang="fr-FR" sz="4400" i="1" dirty="0"/>
          </a:p>
        </p:txBody>
      </p:sp>
      <p:sp>
        <p:nvSpPr>
          <p:cNvPr id="41" name="Title 4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Behind the acronym</a:t>
            </a:r>
          </a:p>
        </p:txBody>
      </p:sp>
      <p:sp>
        <p:nvSpPr>
          <p:cNvPr id="42" name="Text Placeholder 4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( powered by Greg YOUNG - @</a:t>
            </a:r>
            <a:r>
              <a:rPr lang="en-US" dirty="0" err="1"/>
              <a:t>gregyoung</a:t>
            </a:r>
            <a:r>
              <a:rPr lang="en-US" dirty="0"/>
              <a:t> )</a:t>
            </a:r>
          </a:p>
        </p:txBody>
      </p:sp>
    </p:spTree>
    <p:extLst>
      <p:ext uri="{BB962C8B-B14F-4D97-AF65-F5344CB8AC3E}">
        <p14:creationId xmlns:p14="http://schemas.microsoft.com/office/powerpoint/2010/main" val="3063729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Content Placeholder 37"/>
          <p:cNvSpPr>
            <a:spLocks noGrp="1"/>
          </p:cNvSpPr>
          <p:nvPr>
            <p:ph idx="1"/>
          </p:nvPr>
        </p:nvSpPr>
        <p:spPr>
          <a:xfrm>
            <a:off x="838200" y="1611458"/>
            <a:ext cx="5130114" cy="4616347"/>
          </a:xfrm>
        </p:spPr>
        <p:txBody>
          <a:bodyPr anchor="ctr">
            <a:normAutofit/>
          </a:bodyPr>
          <a:lstStyle/>
          <a:p>
            <a:r>
              <a:rPr lang="fr-FR" sz="7200" b="1" i="1" dirty="0"/>
              <a:t>C</a:t>
            </a:r>
            <a:r>
              <a:rPr lang="fr-FR" sz="4400" i="1" dirty="0"/>
              <a:t>ommand</a:t>
            </a:r>
            <a:endParaRPr lang="fr-FR" sz="7200" i="1" dirty="0"/>
          </a:p>
          <a:p>
            <a:r>
              <a:rPr lang="fr-FR" sz="7200" b="1" i="1" dirty="0" err="1"/>
              <a:t>Q</a:t>
            </a:r>
            <a:r>
              <a:rPr lang="fr-FR" sz="4400" i="1" dirty="0" err="1"/>
              <a:t>uery</a:t>
            </a:r>
            <a:endParaRPr lang="fr-FR" sz="4400" i="1" dirty="0"/>
          </a:p>
          <a:p>
            <a:r>
              <a:rPr lang="fr-FR" sz="7200" b="1" i="1" dirty="0" err="1"/>
              <a:t>R</a:t>
            </a:r>
            <a:r>
              <a:rPr lang="fr-FR" sz="4400" i="1" dirty="0" err="1"/>
              <a:t>esponsibility</a:t>
            </a:r>
            <a:endParaRPr lang="fr-FR" sz="4400" i="1" dirty="0"/>
          </a:p>
          <a:p>
            <a:r>
              <a:rPr lang="fr-FR" sz="7200" b="1" i="1" dirty="0" err="1"/>
              <a:t>S</a:t>
            </a:r>
            <a:r>
              <a:rPr lang="fr-FR" sz="4400" i="1" dirty="0" err="1"/>
              <a:t>egregation</a:t>
            </a:r>
            <a:endParaRPr lang="fr-FR" sz="4400" i="1" dirty="0"/>
          </a:p>
        </p:txBody>
      </p:sp>
      <p:sp>
        <p:nvSpPr>
          <p:cNvPr id="41" name="Title 4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Behind the acronym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44314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3680172" y="1196676"/>
            <a:ext cx="6742133" cy="2225029"/>
            <a:chOff x="3680172" y="1196676"/>
            <a:chExt cx="6742133" cy="2225029"/>
          </a:xfrm>
        </p:grpSpPr>
        <p:pic>
          <p:nvPicPr>
            <p:cNvPr id="19" name="Picture 2" descr="Afficher l'image d'origine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65" t="33784" r="87027" b="29183"/>
            <a:stretch/>
          </p:blipFill>
          <p:spPr bwMode="auto">
            <a:xfrm rot="5400000">
              <a:off x="5783555" y="110895"/>
              <a:ext cx="369516" cy="45762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" name="Group 3"/>
            <p:cNvGrpSpPr/>
            <p:nvPr/>
          </p:nvGrpSpPr>
          <p:grpSpPr>
            <a:xfrm>
              <a:off x="8292247" y="1196676"/>
              <a:ext cx="2130058" cy="2225029"/>
              <a:chOff x="8292247" y="1196676"/>
              <a:chExt cx="2130058" cy="2225029"/>
            </a:xfrm>
          </p:grpSpPr>
          <p:pic>
            <p:nvPicPr>
              <p:cNvPr id="21" name="Picture 2" descr="Afficher l'image d'origine"/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259" t="63713" r="43482" b="1825"/>
              <a:stretch/>
            </p:blipFill>
            <p:spPr bwMode="auto">
              <a:xfrm>
                <a:off x="8292247" y="1196676"/>
                <a:ext cx="2130058" cy="222502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2" name="Picture 21"/>
              <p:cNvPicPr>
                <a:picLocks noChangeAspect="1"/>
              </p:cNvPicPr>
              <p:nvPr/>
            </p:nvPicPr>
            <p:blipFill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860075" y="1333971"/>
                <a:ext cx="560677" cy="586810"/>
              </a:xfrm>
              <a:prstGeom prst="rect">
                <a:avLst/>
              </a:prstGeom>
            </p:spPr>
          </p:pic>
        </p:grpSp>
      </p:grpSp>
      <p:sp>
        <p:nvSpPr>
          <p:cNvPr id="38" name="Content Placeholder 37"/>
          <p:cNvSpPr>
            <a:spLocks noGrp="1"/>
          </p:cNvSpPr>
          <p:nvPr>
            <p:ph idx="1"/>
          </p:nvPr>
        </p:nvSpPr>
        <p:spPr>
          <a:xfrm>
            <a:off x="838200" y="1611458"/>
            <a:ext cx="5130114" cy="4616347"/>
          </a:xfrm>
        </p:spPr>
        <p:txBody>
          <a:bodyPr anchor="ctr">
            <a:normAutofit/>
          </a:bodyPr>
          <a:lstStyle/>
          <a:p>
            <a:r>
              <a:rPr lang="fr-FR" sz="7200" b="1" i="1" dirty="0"/>
              <a:t>C</a:t>
            </a:r>
            <a:r>
              <a:rPr lang="fr-FR" sz="4400" i="1" dirty="0"/>
              <a:t>ommand</a:t>
            </a:r>
            <a:endParaRPr lang="fr-FR" sz="7200" i="1" dirty="0"/>
          </a:p>
          <a:p>
            <a:r>
              <a:rPr lang="fr-FR" sz="7200" b="1" i="1" dirty="0" err="1"/>
              <a:t>Q</a:t>
            </a:r>
            <a:r>
              <a:rPr lang="fr-FR" sz="4400" i="1" dirty="0" err="1"/>
              <a:t>uery</a:t>
            </a:r>
            <a:endParaRPr lang="fr-FR" sz="4400" i="1" dirty="0"/>
          </a:p>
          <a:p>
            <a:r>
              <a:rPr lang="fr-FR" sz="7200" b="1" i="1" dirty="0" err="1">
                <a:solidFill>
                  <a:schemeClr val="bg1">
                    <a:lumMod val="75000"/>
                  </a:schemeClr>
                </a:solidFill>
              </a:rPr>
              <a:t>R</a:t>
            </a:r>
            <a:r>
              <a:rPr lang="fr-FR" sz="4400" i="1" dirty="0" err="1">
                <a:solidFill>
                  <a:schemeClr val="bg1">
                    <a:lumMod val="75000"/>
                  </a:schemeClr>
                </a:solidFill>
              </a:rPr>
              <a:t>esponsibility</a:t>
            </a:r>
            <a:endParaRPr lang="fr-FR" sz="4400" i="1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fr-FR" sz="7200" b="1" i="1" dirty="0" err="1">
                <a:solidFill>
                  <a:schemeClr val="bg1">
                    <a:lumMod val="75000"/>
                  </a:schemeClr>
                </a:solidFill>
              </a:rPr>
              <a:t>S</a:t>
            </a:r>
            <a:r>
              <a:rPr lang="fr-FR" sz="4400" i="1" dirty="0" err="1">
                <a:solidFill>
                  <a:schemeClr val="bg1">
                    <a:lumMod val="75000"/>
                  </a:schemeClr>
                </a:solidFill>
              </a:rPr>
              <a:t>egregation</a:t>
            </a:r>
            <a:endParaRPr lang="fr-FR" sz="4400" i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1" name="Title 4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Behind the acronym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2713583" y="3889139"/>
            <a:ext cx="8408016" cy="2055726"/>
            <a:chOff x="2713583" y="3889139"/>
            <a:chExt cx="8408016" cy="2055726"/>
          </a:xfrm>
        </p:grpSpPr>
        <p:pic>
          <p:nvPicPr>
            <p:cNvPr id="18" name="Picture 2" descr="Afficher l'image d'origine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65" t="33784" r="87027" b="29183"/>
            <a:stretch/>
          </p:blipFill>
          <p:spPr bwMode="auto">
            <a:xfrm rot="6428373">
              <a:off x="5294007" y="1545460"/>
              <a:ext cx="369516" cy="55303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5" name="Group 4"/>
            <p:cNvGrpSpPr/>
            <p:nvPr/>
          </p:nvGrpSpPr>
          <p:grpSpPr>
            <a:xfrm>
              <a:off x="8175593" y="3889139"/>
              <a:ext cx="2946006" cy="2055726"/>
              <a:chOff x="8175593" y="3889139"/>
              <a:chExt cx="2946006" cy="2055726"/>
            </a:xfrm>
          </p:grpSpPr>
          <p:pic>
            <p:nvPicPr>
              <p:cNvPr id="24" name="Picture 2" descr="Afficher l'image d'origine"/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074" t="2771" r="42741" b="65708"/>
              <a:stretch/>
            </p:blipFill>
            <p:spPr bwMode="auto">
              <a:xfrm>
                <a:off x="8175593" y="3909777"/>
                <a:ext cx="2306433" cy="20350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5" name="Picture 24"/>
              <p:cNvPicPr>
                <a:picLocks noChangeAspect="1"/>
              </p:cNvPicPr>
              <p:nvPr/>
            </p:nvPicPr>
            <p:blipFill>
              <a:blip r:embed="rId5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19906" y="3889139"/>
                <a:ext cx="1401693" cy="1216384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802693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 Placeholder 4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2156346" y="846161"/>
            <a:ext cx="8106770" cy="5768335"/>
            <a:chOff x="2156346" y="846161"/>
            <a:chExt cx="8106770" cy="5768335"/>
          </a:xfrm>
        </p:grpSpPr>
        <p:grpSp>
          <p:nvGrpSpPr>
            <p:cNvPr id="4" name="Group 3"/>
            <p:cNvGrpSpPr/>
            <p:nvPr/>
          </p:nvGrpSpPr>
          <p:grpSpPr>
            <a:xfrm>
              <a:off x="2156346" y="846161"/>
              <a:ext cx="8106770" cy="5768335"/>
              <a:chOff x="2156346" y="846161"/>
              <a:chExt cx="7749654" cy="5514231"/>
            </a:xfrm>
          </p:grpSpPr>
          <p:pic>
            <p:nvPicPr>
              <p:cNvPr id="5122" name="Picture 2" descr="Afficher l'image d'origine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86000" y="988292"/>
                <a:ext cx="7620000" cy="53721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Rectangle 2"/>
              <p:cNvSpPr/>
              <p:nvPr/>
            </p:nvSpPr>
            <p:spPr>
              <a:xfrm>
                <a:off x="2156346" y="846161"/>
                <a:ext cx="423081" cy="43672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>
                  <a:solidFill>
                    <a:schemeClr val="tx2"/>
                  </a:solidFill>
                </a:endParaRPr>
              </a:p>
            </p:txBody>
          </p:sp>
        </p:grp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08344" y="1260548"/>
              <a:ext cx="645350" cy="560032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1019" y="4832952"/>
              <a:ext cx="306948" cy="321255"/>
            </a:xfrm>
            <a:prstGeom prst="rect">
              <a:avLst/>
            </a:prstGeom>
          </p:spPr>
        </p:pic>
      </p:grpSp>
      <p:sp>
        <p:nvSpPr>
          <p:cNvPr id="2" name="Rectangle 1"/>
          <p:cNvSpPr/>
          <p:nvPr/>
        </p:nvSpPr>
        <p:spPr>
          <a:xfrm>
            <a:off x="1978922" y="2866031"/>
            <a:ext cx="4694830" cy="38030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291974" y="1130423"/>
            <a:ext cx="4457823" cy="55386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8443415" y="4229397"/>
            <a:ext cx="2835908" cy="15026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8443415" y="3255187"/>
            <a:ext cx="686937" cy="22637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431019" y="1745974"/>
            <a:ext cx="4965806" cy="7483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5725009" y="4740910"/>
            <a:ext cx="2835908" cy="15026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6009725" y="1435861"/>
            <a:ext cx="2137987" cy="1582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9" name="Title 40"/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623166"/>
          </a:xfrm>
        </p:spPr>
        <p:txBody>
          <a:bodyPr/>
          <a:lstStyle/>
          <a:p>
            <a:r>
              <a:rPr lang="en-GB" dirty="0"/>
              <a:t>CQRS illustrated</a:t>
            </a:r>
          </a:p>
        </p:txBody>
      </p:sp>
      <p:sp>
        <p:nvSpPr>
          <p:cNvPr id="18" name="Rectangle 17"/>
          <p:cNvSpPr/>
          <p:nvPr/>
        </p:nvSpPr>
        <p:spPr>
          <a:xfrm>
            <a:off x="8332768" y="1765167"/>
            <a:ext cx="2835908" cy="15026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57633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 Placeholder 4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2156346" y="846161"/>
            <a:ext cx="8106770" cy="5768335"/>
            <a:chOff x="2156346" y="846161"/>
            <a:chExt cx="8106770" cy="5768335"/>
          </a:xfrm>
        </p:grpSpPr>
        <p:grpSp>
          <p:nvGrpSpPr>
            <p:cNvPr id="4" name="Group 3"/>
            <p:cNvGrpSpPr/>
            <p:nvPr/>
          </p:nvGrpSpPr>
          <p:grpSpPr>
            <a:xfrm>
              <a:off x="2156346" y="846161"/>
              <a:ext cx="8106770" cy="5768335"/>
              <a:chOff x="2156346" y="846161"/>
              <a:chExt cx="7749654" cy="5514231"/>
            </a:xfrm>
          </p:grpSpPr>
          <p:pic>
            <p:nvPicPr>
              <p:cNvPr id="5122" name="Picture 2" descr="Afficher l'image d'origine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86000" y="988292"/>
                <a:ext cx="7620000" cy="53721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Rectangle 2"/>
              <p:cNvSpPr/>
              <p:nvPr/>
            </p:nvSpPr>
            <p:spPr>
              <a:xfrm>
                <a:off x="2156346" y="846161"/>
                <a:ext cx="423081" cy="43672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>
                  <a:solidFill>
                    <a:schemeClr val="tx2"/>
                  </a:solidFill>
                </a:endParaRPr>
              </a:p>
            </p:txBody>
          </p:sp>
        </p:grp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08344" y="1260548"/>
              <a:ext cx="645350" cy="560032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1019" y="4832952"/>
              <a:ext cx="306948" cy="321255"/>
            </a:xfrm>
            <a:prstGeom prst="rect">
              <a:avLst/>
            </a:prstGeom>
          </p:spPr>
        </p:pic>
      </p:grpSp>
      <p:sp>
        <p:nvSpPr>
          <p:cNvPr id="2" name="Rectangle 1"/>
          <p:cNvSpPr/>
          <p:nvPr/>
        </p:nvSpPr>
        <p:spPr>
          <a:xfrm>
            <a:off x="1978922" y="2866031"/>
            <a:ext cx="4694830" cy="38030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291974" y="1130423"/>
            <a:ext cx="4457823" cy="55386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8443415" y="4229397"/>
            <a:ext cx="2835908" cy="15026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8443415" y="3255187"/>
            <a:ext cx="686937" cy="22637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431019" y="2321518"/>
            <a:ext cx="1853172" cy="6970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5725009" y="4740910"/>
            <a:ext cx="2835908" cy="15026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6009725" y="1435861"/>
            <a:ext cx="1209941" cy="1582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9" name="Title 40"/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623166"/>
          </a:xfrm>
        </p:spPr>
        <p:txBody>
          <a:bodyPr/>
          <a:lstStyle/>
          <a:p>
            <a:r>
              <a:rPr lang="en-GB" dirty="0"/>
              <a:t>CQRS illustrated</a:t>
            </a:r>
            <a:endParaRPr lang="fr-FR" dirty="0"/>
          </a:p>
        </p:txBody>
      </p:sp>
      <p:sp>
        <p:nvSpPr>
          <p:cNvPr id="18" name="Rectangle 17"/>
          <p:cNvSpPr/>
          <p:nvPr/>
        </p:nvSpPr>
        <p:spPr>
          <a:xfrm>
            <a:off x="7658022" y="1685238"/>
            <a:ext cx="1853172" cy="6970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grpSp>
        <p:nvGrpSpPr>
          <p:cNvPr id="20" name="Group 19"/>
          <p:cNvGrpSpPr/>
          <p:nvPr/>
        </p:nvGrpSpPr>
        <p:grpSpPr>
          <a:xfrm rot="10800000">
            <a:off x="5923125" y="1820580"/>
            <a:ext cx="1501254" cy="1214651"/>
            <a:chOff x="6851176" y="1815152"/>
            <a:chExt cx="1501254" cy="1214651"/>
          </a:xfrm>
        </p:grpSpPr>
        <p:pic>
          <p:nvPicPr>
            <p:cNvPr id="21" name="Picture 2" descr="Afficher l'image d'origine"/>
            <p:cNvPicPr>
              <a:picLocks noChangeAspect="1" noChangeArrowheads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196" t="14597" r="31161" b="63789"/>
            <a:stretch/>
          </p:blipFill>
          <p:spPr bwMode="auto">
            <a:xfrm>
              <a:off x="6851176" y="1815152"/>
              <a:ext cx="928048" cy="12146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Rectangle 21"/>
            <p:cNvSpPr/>
            <p:nvPr/>
          </p:nvSpPr>
          <p:spPr>
            <a:xfrm>
              <a:off x="7219666" y="1815152"/>
              <a:ext cx="1132764" cy="4913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schemeClr val="tx2"/>
                </a:solidFill>
              </a:endParaRPr>
            </a:p>
          </p:txBody>
        </p:sp>
      </p:grpSp>
      <p:sp>
        <p:nvSpPr>
          <p:cNvPr id="23" name="Rectangle 22"/>
          <p:cNvSpPr/>
          <p:nvPr/>
        </p:nvSpPr>
        <p:spPr>
          <a:xfrm>
            <a:off x="8332768" y="1765167"/>
            <a:ext cx="2835908" cy="15026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94461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 Placeholder 4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2156346" y="846161"/>
            <a:ext cx="8106770" cy="5768335"/>
            <a:chOff x="2156346" y="846161"/>
            <a:chExt cx="8106770" cy="5768335"/>
          </a:xfrm>
        </p:grpSpPr>
        <p:grpSp>
          <p:nvGrpSpPr>
            <p:cNvPr id="4" name="Group 3"/>
            <p:cNvGrpSpPr/>
            <p:nvPr/>
          </p:nvGrpSpPr>
          <p:grpSpPr>
            <a:xfrm>
              <a:off x="2156346" y="846161"/>
              <a:ext cx="8106770" cy="5768335"/>
              <a:chOff x="2156346" y="846161"/>
              <a:chExt cx="7749654" cy="5514231"/>
            </a:xfrm>
          </p:grpSpPr>
          <p:pic>
            <p:nvPicPr>
              <p:cNvPr id="5122" name="Picture 2" descr="Afficher l'image d'origine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86000" y="988292"/>
                <a:ext cx="7620000" cy="53721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Rectangle 2"/>
              <p:cNvSpPr/>
              <p:nvPr/>
            </p:nvSpPr>
            <p:spPr>
              <a:xfrm>
                <a:off x="2156346" y="846161"/>
                <a:ext cx="423081" cy="43672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>
                  <a:solidFill>
                    <a:schemeClr val="tx2"/>
                  </a:solidFill>
                </a:endParaRPr>
              </a:p>
            </p:txBody>
          </p:sp>
        </p:grp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08344" y="1260548"/>
              <a:ext cx="645350" cy="560032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1019" y="4832952"/>
              <a:ext cx="306948" cy="321255"/>
            </a:xfrm>
            <a:prstGeom prst="rect">
              <a:avLst/>
            </a:prstGeom>
          </p:spPr>
        </p:pic>
      </p:grpSp>
      <p:sp>
        <p:nvSpPr>
          <p:cNvPr id="2" name="Rectangle 1"/>
          <p:cNvSpPr/>
          <p:nvPr/>
        </p:nvSpPr>
        <p:spPr>
          <a:xfrm>
            <a:off x="1978922" y="2866031"/>
            <a:ext cx="4694830" cy="38030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291974" y="1130423"/>
            <a:ext cx="2573223" cy="55386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8443415" y="4229397"/>
            <a:ext cx="2835908" cy="15026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8443415" y="3255187"/>
            <a:ext cx="686937" cy="22637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431019" y="2321518"/>
            <a:ext cx="1853172" cy="6970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5725009" y="4740910"/>
            <a:ext cx="2835908" cy="17395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9" name="Title 40"/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623166"/>
          </a:xfrm>
        </p:spPr>
        <p:txBody>
          <a:bodyPr/>
          <a:lstStyle/>
          <a:p>
            <a:r>
              <a:rPr lang="en-GB" dirty="0"/>
              <a:t>CQRS illustrated</a:t>
            </a:r>
            <a:endParaRPr lang="fr-FR" dirty="0"/>
          </a:p>
        </p:txBody>
      </p:sp>
      <p:sp>
        <p:nvSpPr>
          <p:cNvPr id="18" name="Rectangle 17"/>
          <p:cNvSpPr/>
          <p:nvPr/>
        </p:nvSpPr>
        <p:spPr>
          <a:xfrm>
            <a:off x="7658022" y="1685238"/>
            <a:ext cx="1853172" cy="6970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7014633" y="1560100"/>
            <a:ext cx="213982" cy="7636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989610" y="1480484"/>
            <a:ext cx="213982" cy="7636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6896351" y="1332631"/>
            <a:ext cx="245329" cy="7636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4857755" y="988292"/>
            <a:ext cx="2007070" cy="1871188"/>
            <a:chOff x="4857755" y="988292"/>
            <a:chExt cx="2007070" cy="1871188"/>
          </a:xfrm>
        </p:grpSpPr>
        <p:pic>
          <p:nvPicPr>
            <p:cNvPr id="28" name="Picture 2" descr="Afficher l'image d'origine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188" t="-117" r="42633" b="66820"/>
            <a:stretch/>
          </p:blipFill>
          <p:spPr bwMode="auto">
            <a:xfrm>
              <a:off x="4857755" y="988292"/>
              <a:ext cx="2007070" cy="18711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08344" y="1260548"/>
              <a:ext cx="645350" cy="560032"/>
            </a:xfrm>
            <a:prstGeom prst="rect">
              <a:avLst/>
            </a:prstGeom>
          </p:spPr>
        </p:pic>
      </p:grpSp>
      <p:sp>
        <p:nvSpPr>
          <p:cNvPr id="31" name="Rectangle 30"/>
          <p:cNvSpPr/>
          <p:nvPr/>
        </p:nvSpPr>
        <p:spPr>
          <a:xfrm>
            <a:off x="6844654" y="2612083"/>
            <a:ext cx="237858" cy="2378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pic>
        <p:nvPicPr>
          <p:cNvPr id="21" name="Picture 2" descr="Afficher l'image d'origine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196" t="14597" r="31161" b="63789"/>
          <a:stretch/>
        </p:blipFill>
        <p:spPr bwMode="auto">
          <a:xfrm rot="10800000">
            <a:off x="6496331" y="1820580"/>
            <a:ext cx="928048" cy="1214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Rectangle 31"/>
          <p:cNvSpPr/>
          <p:nvPr/>
        </p:nvSpPr>
        <p:spPr>
          <a:xfrm>
            <a:off x="6367215" y="2564135"/>
            <a:ext cx="373031" cy="1521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6804050" y="2573121"/>
            <a:ext cx="278462" cy="1825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8332768" y="1765167"/>
            <a:ext cx="2835908" cy="15026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20071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 Placeholder 4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2156346" y="846161"/>
            <a:ext cx="8106770" cy="5768335"/>
            <a:chOff x="2156346" y="846161"/>
            <a:chExt cx="8106770" cy="5768335"/>
          </a:xfrm>
        </p:grpSpPr>
        <p:grpSp>
          <p:nvGrpSpPr>
            <p:cNvPr id="4" name="Group 3"/>
            <p:cNvGrpSpPr/>
            <p:nvPr/>
          </p:nvGrpSpPr>
          <p:grpSpPr>
            <a:xfrm>
              <a:off x="2156346" y="846161"/>
              <a:ext cx="8106770" cy="5768335"/>
              <a:chOff x="2156346" y="846161"/>
              <a:chExt cx="7749654" cy="5514231"/>
            </a:xfrm>
          </p:grpSpPr>
          <p:pic>
            <p:nvPicPr>
              <p:cNvPr id="5122" name="Picture 2" descr="Afficher l'image d'origine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86000" y="988292"/>
                <a:ext cx="7620000" cy="53721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Rectangle 2"/>
              <p:cNvSpPr/>
              <p:nvPr/>
            </p:nvSpPr>
            <p:spPr>
              <a:xfrm>
                <a:off x="2156346" y="846161"/>
                <a:ext cx="423081" cy="43672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>
                  <a:solidFill>
                    <a:schemeClr val="tx2"/>
                  </a:solidFill>
                </a:endParaRPr>
              </a:p>
            </p:txBody>
          </p:sp>
        </p:grp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08344" y="1260548"/>
              <a:ext cx="645350" cy="560032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1019" y="4832952"/>
              <a:ext cx="306948" cy="321255"/>
            </a:xfrm>
            <a:prstGeom prst="rect">
              <a:avLst/>
            </a:prstGeom>
          </p:spPr>
        </p:pic>
      </p:grpSp>
      <p:sp>
        <p:nvSpPr>
          <p:cNvPr id="2" name="Rectangle 1"/>
          <p:cNvSpPr/>
          <p:nvPr/>
        </p:nvSpPr>
        <p:spPr>
          <a:xfrm>
            <a:off x="1978922" y="2866031"/>
            <a:ext cx="4694830" cy="38030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291974" y="3018525"/>
            <a:ext cx="2573223" cy="3650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8443415" y="4229397"/>
            <a:ext cx="2835908" cy="15026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8443415" y="3255187"/>
            <a:ext cx="686937" cy="22637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431019" y="2321518"/>
            <a:ext cx="1853172" cy="6970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5725009" y="4740910"/>
            <a:ext cx="2835908" cy="17395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9" name="Title 40"/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623166"/>
          </a:xfrm>
        </p:spPr>
        <p:txBody>
          <a:bodyPr/>
          <a:lstStyle/>
          <a:p>
            <a:r>
              <a:rPr lang="en-GB" dirty="0"/>
              <a:t>CQRS illustrated</a:t>
            </a:r>
            <a:endParaRPr lang="fr-FR" dirty="0"/>
          </a:p>
        </p:txBody>
      </p:sp>
      <p:sp>
        <p:nvSpPr>
          <p:cNvPr id="18" name="Rectangle 17"/>
          <p:cNvSpPr/>
          <p:nvPr/>
        </p:nvSpPr>
        <p:spPr>
          <a:xfrm>
            <a:off x="7658022" y="1685238"/>
            <a:ext cx="1853172" cy="6970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7014633" y="1560100"/>
            <a:ext cx="213982" cy="7636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989610" y="1480484"/>
            <a:ext cx="213982" cy="7636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6896351" y="1332631"/>
            <a:ext cx="245329" cy="7636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4857755" y="988292"/>
            <a:ext cx="2007070" cy="1871188"/>
            <a:chOff x="4857755" y="988292"/>
            <a:chExt cx="2007070" cy="1871188"/>
          </a:xfrm>
        </p:grpSpPr>
        <p:pic>
          <p:nvPicPr>
            <p:cNvPr id="28" name="Picture 2" descr="Afficher l'image d'origine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188" t="-117" r="42633" b="66820"/>
            <a:stretch/>
          </p:blipFill>
          <p:spPr bwMode="auto">
            <a:xfrm>
              <a:off x="4857755" y="988292"/>
              <a:ext cx="2007070" cy="18711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08344" y="1260548"/>
              <a:ext cx="645350" cy="560032"/>
            </a:xfrm>
            <a:prstGeom prst="rect">
              <a:avLst/>
            </a:prstGeom>
          </p:spPr>
        </p:pic>
      </p:grpSp>
      <p:sp>
        <p:nvSpPr>
          <p:cNvPr id="31" name="Rectangle 30"/>
          <p:cNvSpPr/>
          <p:nvPr/>
        </p:nvSpPr>
        <p:spPr>
          <a:xfrm>
            <a:off x="6844654" y="2612083"/>
            <a:ext cx="237858" cy="2378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pic>
        <p:nvPicPr>
          <p:cNvPr id="21" name="Picture 2" descr="Afficher l'image d'origine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196" t="14597" r="31161" b="63789"/>
          <a:stretch/>
        </p:blipFill>
        <p:spPr bwMode="auto">
          <a:xfrm rot="10800000">
            <a:off x="6496331" y="1820580"/>
            <a:ext cx="928048" cy="1214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Rectangle 31"/>
          <p:cNvSpPr/>
          <p:nvPr/>
        </p:nvSpPr>
        <p:spPr>
          <a:xfrm>
            <a:off x="6367215" y="2564135"/>
            <a:ext cx="373031" cy="1521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6804050" y="2573121"/>
            <a:ext cx="278462" cy="1825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3785130" y="2096329"/>
            <a:ext cx="1072625" cy="9389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8332768" y="1765167"/>
            <a:ext cx="2835908" cy="15026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pic>
        <p:nvPicPr>
          <p:cNvPr id="38" name="Picture 2" descr="Afficher l'image d'origine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1" t="74014" r="80154" b="9879"/>
          <a:stretch/>
        </p:blipFill>
        <p:spPr bwMode="auto">
          <a:xfrm>
            <a:off x="2558810" y="1808122"/>
            <a:ext cx="1275002" cy="905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" descr="Afficher l'image d'origin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44" t="18429" r="67855" b="74871"/>
          <a:stretch/>
        </p:blipFill>
        <p:spPr bwMode="auto">
          <a:xfrm rot="10800000">
            <a:off x="3738283" y="2030506"/>
            <a:ext cx="1116106" cy="376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58709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365" y="3440112"/>
            <a:ext cx="1266825" cy="790575"/>
          </a:xfrm>
          <a:prstGeom prst="rect">
            <a:avLst/>
          </a:prstGeom>
        </p:spPr>
      </p:pic>
      <p:sp>
        <p:nvSpPr>
          <p:cNvPr id="22" name="Text Placeholder 21"/>
          <p:cNvSpPr>
            <a:spLocks noGrp="1"/>
          </p:cNvSpPr>
          <p:nvPr>
            <p:ph type="body" sz="quarter" idx="10"/>
          </p:nvPr>
        </p:nvSpPr>
        <p:spPr>
          <a:xfrm>
            <a:off x="983525" y="2710233"/>
            <a:ext cx="4627053" cy="1760168"/>
          </a:xfrm>
        </p:spPr>
        <p:txBody>
          <a:bodyPr numCol="2">
            <a:noAutofit/>
          </a:bodyPr>
          <a:lstStyle/>
          <a:p>
            <a:r>
              <a:rPr lang="en-US" sz="1800" dirty="0"/>
              <a:t>Thomas PIERRAIN</a:t>
            </a:r>
            <a:br>
              <a:rPr lang="en-US" sz="1800" dirty="0"/>
            </a:br>
            <a:r>
              <a:rPr lang="en-US" sz="1800" dirty="0">
                <a:solidFill>
                  <a:srgbClr val="D386F6"/>
                </a:solidFill>
              </a:rPr>
              <a:t>@tpierrain</a:t>
            </a:r>
          </a:p>
          <a:p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Bruno BOUCARD</a:t>
            </a:r>
            <a:br>
              <a:rPr lang="en-US" sz="1800" dirty="0"/>
            </a:br>
            <a:r>
              <a:rPr lang="en-US" sz="1800" dirty="0">
                <a:solidFill>
                  <a:srgbClr val="D386F6"/>
                </a:solidFill>
              </a:rPr>
              <a:t>@brunoboucard</a:t>
            </a:r>
          </a:p>
          <a:p>
            <a:endParaRPr lang="en-US" sz="1800" dirty="0"/>
          </a:p>
          <a:p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Tomasz JASKULA</a:t>
            </a:r>
            <a:br>
              <a:rPr lang="en-US" sz="18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1800" dirty="0">
                <a:solidFill>
                  <a:srgbClr val="D386F6"/>
                </a:solidFill>
              </a:rPr>
              <a:t>@tjaskula</a:t>
            </a:r>
          </a:p>
          <a:p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Eric VERNIE</a:t>
            </a:r>
            <a:br>
              <a:rPr lang="en-US" sz="1800" dirty="0"/>
            </a:br>
            <a:r>
              <a:rPr lang="en-US" sz="1800" dirty="0">
                <a:solidFill>
                  <a:srgbClr val="D386F6"/>
                </a:solidFill>
              </a:rPr>
              <a:t>@EricVernie</a:t>
            </a:r>
          </a:p>
          <a:p>
            <a:endParaRPr lang="en-US" sz="1800" dirty="0"/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1"/>
          </p:nvPr>
        </p:nvSpPr>
        <p:spPr>
          <a:xfrm>
            <a:off x="5012266" y="449732"/>
            <a:ext cx="3877234" cy="811094"/>
          </a:xfrm>
        </p:spPr>
        <p:txBody>
          <a:bodyPr numCol="2">
            <a:normAutofit/>
          </a:bodyPr>
          <a:lstStyle/>
          <a:p>
            <a:pPr lvl="1"/>
            <a:endParaRPr lang="en-US" sz="1600" dirty="0"/>
          </a:p>
          <a:p>
            <a:pPr lvl="1"/>
            <a:r>
              <a:rPr lang="en-US" sz="1600" dirty="0"/>
              <a:t> 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-191911" y="4370885"/>
            <a:ext cx="5338677" cy="590931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Segoe" panose="020B0502040504020203"/>
                <a:ea typeface="+mj-ea"/>
                <a:cs typeface="+mj-cs"/>
              </a:defRPr>
            </a:lvl1pPr>
          </a:lstStyle>
          <a:p>
            <a:r>
              <a:rPr lang="fr-FR" sz="7200" dirty="0">
                <a:solidFill>
                  <a:schemeClr val="bg1"/>
                </a:solidFill>
              </a:rPr>
              <a:t>CQRS</a:t>
            </a:r>
            <a:r>
              <a:rPr lang="fr-FR" sz="5400" dirty="0">
                <a:solidFill>
                  <a:schemeClr val="bg1"/>
                </a:solidFill>
              </a:rPr>
              <a:t> </a:t>
            </a:r>
            <a:br>
              <a:rPr lang="fr-FR" sz="5400" dirty="0">
                <a:solidFill>
                  <a:schemeClr val="bg1"/>
                </a:solidFill>
              </a:rPr>
            </a:br>
            <a:r>
              <a:rPr lang="fr-FR" sz="2400" dirty="0">
                <a:solidFill>
                  <a:schemeClr val="bg1"/>
                </a:solidFill>
              </a:rPr>
              <a:t>(</a:t>
            </a:r>
            <a:r>
              <a:rPr lang="fr-FR" sz="2400" dirty="0" err="1">
                <a:solidFill>
                  <a:schemeClr val="bg1"/>
                </a:solidFill>
              </a:rPr>
              <a:t>without</a:t>
            </a:r>
            <a:r>
              <a:rPr lang="fr-FR" sz="2400" dirty="0">
                <a:solidFill>
                  <a:schemeClr val="bg1"/>
                </a:solidFill>
              </a:rPr>
              <a:t> Event </a:t>
            </a:r>
            <a:r>
              <a:rPr lang="fr-FR" sz="2400" dirty="0" err="1">
                <a:solidFill>
                  <a:schemeClr val="bg1"/>
                </a:solidFill>
              </a:rPr>
              <a:t>Sourcing</a:t>
            </a:r>
            <a:r>
              <a:rPr lang="fr-FR" sz="2400" dirty="0">
                <a:solidFill>
                  <a:schemeClr val="bg1"/>
                </a:solidFill>
              </a:rPr>
              <a:t>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481" y="3009118"/>
            <a:ext cx="235044" cy="235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5346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 Placeholder 4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2156346" y="846161"/>
            <a:ext cx="8106770" cy="5768335"/>
            <a:chOff x="2156346" y="846161"/>
            <a:chExt cx="8106770" cy="5768335"/>
          </a:xfrm>
        </p:grpSpPr>
        <p:grpSp>
          <p:nvGrpSpPr>
            <p:cNvPr id="4" name="Group 3"/>
            <p:cNvGrpSpPr/>
            <p:nvPr/>
          </p:nvGrpSpPr>
          <p:grpSpPr>
            <a:xfrm>
              <a:off x="2156346" y="846161"/>
              <a:ext cx="8106770" cy="5768335"/>
              <a:chOff x="2156346" y="846161"/>
              <a:chExt cx="7749654" cy="5514231"/>
            </a:xfrm>
          </p:grpSpPr>
          <p:pic>
            <p:nvPicPr>
              <p:cNvPr id="5122" name="Picture 2" descr="Afficher l'image d'origine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86000" y="988292"/>
                <a:ext cx="7620000" cy="53721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Rectangle 2"/>
              <p:cNvSpPr/>
              <p:nvPr/>
            </p:nvSpPr>
            <p:spPr>
              <a:xfrm>
                <a:off x="2156346" y="846161"/>
                <a:ext cx="423081" cy="43672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>
                  <a:solidFill>
                    <a:schemeClr val="tx2"/>
                  </a:solidFill>
                </a:endParaRPr>
              </a:p>
            </p:txBody>
          </p:sp>
        </p:grp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08344" y="1260548"/>
              <a:ext cx="645350" cy="560032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1019" y="4832952"/>
              <a:ext cx="306948" cy="321255"/>
            </a:xfrm>
            <a:prstGeom prst="rect">
              <a:avLst/>
            </a:prstGeom>
          </p:spPr>
        </p:pic>
      </p:grpSp>
      <p:sp>
        <p:nvSpPr>
          <p:cNvPr id="2" name="Rectangle 1"/>
          <p:cNvSpPr/>
          <p:nvPr/>
        </p:nvSpPr>
        <p:spPr>
          <a:xfrm>
            <a:off x="1978922" y="2866031"/>
            <a:ext cx="4694830" cy="38030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291974" y="3018525"/>
            <a:ext cx="2573223" cy="3650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8443415" y="4229397"/>
            <a:ext cx="2835908" cy="15026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8443415" y="3255187"/>
            <a:ext cx="686937" cy="22637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431019" y="2321518"/>
            <a:ext cx="1853172" cy="6970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5725009" y="4740910"/>
            <a:ext cx="2835908" cy="16509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9" name="Title 40"/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623166"/>
          </a:xfrm>
        </p:spPr>
        <p:txBody>
          <a:bodyPr/>
          <a:lstStyle/>
          <a:p>
            <a:r>
              <a:rPr lang="en-GB" dirty="0"/>
              <a:t>CQRS illustrated</a:t>
            </a:r>
            <a:endParaRPr lang="fr-FR" dirty="0"/>
          </a:p>
        </p:txBody>
      </p:sp>
      <p:sp>
        <p:nvSpPr>
          <p:cNvPr id="18" name="Rectangle 17"/>
          <p:cNvSpPr/>
          <p:nvPr/>
        </p:nvSpPr>
        <p:spPr>
          <a:xfrm>
            <a:off x="7658022" y="1685238"/>
            <a:ext cx="1853172" cy="6970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7014633" y="1560100"/>
            <a:ext cx="213982" cy="7636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989610" y="1480484"/>
            <a:ext cx="213982" cy="7636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6896351" y="1332631"/>
            <a:ext cx="245329" cy="7636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4857755" y="988292"/>
            <a:ext cx="2007070" cy="1871188"/>
            <a:chOff x="4857755" y="988292"/>
            <a:chExt cx="2007070" cy="1871188"/>
          </a:xfrm>
        </p:grpSpPr>
        <p:pic>
          <p:nvPicPr>
            <p:cNvPr id="28" name="Picture 2" descr="Afficher l'image d'origine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188" t="-117" r="42633" b="66820"/>
            <a:stretch/>
          </p:blipFill>
          <p:spPr bwMode="auto">
            <a:xfrm>
              <a:off x="4857755" y="988292"/>
              <a:ext cx="2007070" cy="18711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08344" y="1260548"/>
              <a:ext cx="645350" cy="560032"/>
            </a:xfrm>
            <a:prstGeom prst="rect">
              <a:avLst/>
            </a:prstGeom>
          </p:spPr>
        </p:pic>
      </p:grpSp>
      <p:sp>
        <p:nvSpPr>
          <p:cNvPr id="31" name="Rectangle 30"/>
          <p:cNvSpPr/>
          <p:nvPr/>
        </p:nvSpPr>
        <p:spPr>
          <a:xfrm>
            <a:off x="6844654" y="2612083"/>
            <a:ext cx="237858" cy="2378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pic>
        <p:nvPicPr>
          <p:cNvPr id="21" name="Picture 2" descr="Afficher l'image d'origine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196" t="14597" r="31161" b="63789"/>
          <a:stretch/>
        </p:blipFill>
        <p:spPr bwMode="auto">
          <a:xfrm rot="10800000">
            <a:off x="6496331" y="1820580"/>
            <a:ext cx="928048" cy="1214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Rectangle 31"/>
          <p:cNvSpPr/>
          <p:nvPr/>
        </p:nvSpPr>
        <p:spPr>
          <a:xfrm>
            <a:off x="6367215" y="2564135"/>
            <a:ext cx="373031" cy="1521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6804050" y="2573121"/>
            <a:ext cx="278462" cy="1825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8332768" y="1765167"/>
            <a:ext cx="2835908" cy="15026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pic>
        <p:nvPicPr>
          <p:cNvPr id="35" name="Picture 2" descr="Afficher l'image d'origine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1" t="74014" r="80154" b="9879"/>
          <a:stretch/>
        </p:blipFill>
        <p:spPr bwMode="auto">
          <a:xfrm>
            <a:off x="2558810" y="1808122"/>
            <a:ext cx="1275002" cy="905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13914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 Placeholder 4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2156346" y="846161"/>
            <a:ext cx="8106770" cy="5768335"/>
            <a:chOff x="2156346" y="846161"/>
            <a:chExt cx="8106770" cy="5768335"/>
          </a:xfrm>
        </p:grpSpPr>
        <p:grpSp>
          <p:nvGrpSpPr>
            <p:cNvPr id="4" name="Group 3"/>
            <p:cNvGrpSpPr/>
            <p:nvPr/>
          </p:nvGrpSpPr>
          <p:grpSpPr>
            <a:xfrm>
              <a:off x="2156346" y="846161"/>
              <a:ext cx="8106770" cy="5768335"/>
              <a:chOff x="2156346" y="846161"/>
              <a:chExt cx="7749654" cy="5514231"/>
            </a:xfrm>
          </p:grpSpPr>
          <p:pic>
            <p:nvPicPr>
              <p:cNvPr id="5122" name="Picture 2" descr="Afficher l'image d'origine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86000" y="988292"/>
                <a:ext cx="7620000" cy="53721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Rectangle 2"/>
              <p:cNvSpPr/>
              <p:nvPr/>
            </p:nvSpPr>
            <p:spPr>
              <a:xfrm>
                <a:off x="2156346" y="846161"/>
                <a:ext cx="423081" cy="43672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>
                  <a:solidFill>
                    <a:schemeClr val="tx2"/>
                  </a:solidFill>
                </a:endParaRPr>
              </a:p>
            </p:txBody>
          </p:sp>
        </p:grp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08344" y="1260548"/>
              <a:ext cx="645350" cy="560032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1019" y="4832952"/>
              <a:ext cx="306948" cy="321255"/>
            </a:xfrm>
            <a:prstGeom prst="rect">
              <a:avLst/>
            </a:prstGeom>
          </p:spPr>
        </p:pic>
      </p:grpSp>
      <p:sp>
        <p:nvSpPr>
          <p:cNvPr id="2" name="Rectangle 1"/>
          <p:cNvSpPr/>
          <p:nvPr/>
        </p:nvSpPr>
        <p:spPr>
          <a:xfrm>
            <a:off x="1978922" y="2866031"/>
            <a:ext cx="4694830" cy="38030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291974" y="3018525"/>
            <a:ext cx="2573223" cy="3650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8443415" y="4229397"/>
            <a:ext cx="2835908" cy="15026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8443415" y="3255187"/>
            <a:ext cx="686937" cy="22637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5725009" y="4740910"/>
            <a:ext cx="2835908" cy="16509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9" name="Title 40"/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623166"/>
          </a:xfrm>
        </p:spPr>
        <p:txBody>
          <a:bodyPr/>
          <a:lstStyle/>
          <a:p>
            <a:r>
              <a:rPr lang="en-GB" dirty="0"/>
              <a:t>CQRS illustrated</a:t>
            </a:r>
            <a:endParaRPr lang="fr-FR" dirty="0"/>
          </a:p>
        </p:txBody>
      </p:sp>
      <p:grpSp>
        <p:nvGrpSpPr>
          <p:cNvPr id="27" name="Group 26"/>
          <p:cNvGrpSpPr/>
          <p:nvPr/>
        </p:nvGrpSpPr>
        <p:grpSpPr>
          <a:xfrm>
            <a:off x="4857755" y="988292"/>
            <a:ext cx="2007070" cy="1871188"/>
            <a:chOff x="4857755" y="988292"/>
            <a:chExt cx="2007070" cy="1871188"/>
          </a:xfrm>
        </p:grpSpPr>
        <p:pic>
          <p:nvPicPr>
            <p:cNvPr id="28" name="Picture 2" descr="Afficher l'image d'origine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188" t="-117" r="42633" b="66820"/>
            <a:stretch/>
          </p:blipFill>
          <p:spPr bwMode="auto">
            <a:xfrm>
              <a:off x="4857755" y="988292"/>
              <a:ext cx="2007070" cy="18711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08344" y="1260548"/>
              <a:ext cx="645350" cy="560032"/>
            </a:xfrm>
            <a:prstGeom prst="rect">
              <a:avLst/>
            </a:prstGeom>
          </p:spPr>
        </p:pic>
      </p:grpSp>
      <p:sp>
        <p:nvSpPr>
          <p:cNvPr id="31" name="Rectangle 30"/>
          <p:cNvSpPr/>
          <p:nvPr/>
        </p:nvSpPr>
        <p:spPr>
          <a:xfrm>
            <a:off x="6844654" y="2612083"/>
            <a:ext cx="237858" cy="2378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6367215" y="2564135"/>
            <a:ext cx="373031" cy="1521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6804050" y="2573121"/>
            <a:ext cx="278462" cy="1825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8332768" y="1765167"/>
            <a:ext cx="2835908" cy="15026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pic>
        <p:nvPicPr>
          <p:cNvPr id="23" name="Picture 2" descr="Afficher l'image d'origine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1" t="74014" r="80154" b="9879"/>
          <a:stretch/>
        </p:blipFill>
        <p:spPr bwMode="auto">
          <a:xfrm>
            <a:off x="2558810" y="1808122"/>
            <a:ext cx="1275002" cy="905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82302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 Placeholder 4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2156346" y="846161"/>
            <a:ext cx="8106770" cy="5768335"/>
            <a:chOff x="2156346" y="846161"/>
            <a:chExt cx="8106770" cy="5768335"/>
          </a:xfrm>
        </p:grpSpPr>
        <p:grpSp>
          <p:nvGrpSpPr>
            <p:cNvPr id="4" name="Group 3"/>
            <p:cNvGrpSpPr/>
            <p:nvPr/>
          </p:nvGrpSpPr>
          <p:grpSpPr>
            <a:xfrm>
              <a:off x="2156346" y="846161"/>
              <a:ext cx="8106770" cy="5768335"/>
              <a:chOff x="2156346" y="846161"/>
              <a:chExt cx="7749654" cy="5514231"/>
            </a:xfrm>
          </p:grpSpPr>
          <p:pic>
            <p:nvPicPr>
              <p:cNvPr id="5122" name="Picture 2" descr="Afficher l'image d'origine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86000" y="988292"/>
                <a:ext cx="7620000" cy="53721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Rectangle 2"/>
              <p:cNvSpPr/>
              <p:nvPr/>
            </p:nvSpPr>
            <p:spPr>
              <a:xfrm>
                <a:off x="2156346" y="846161"/>
                <a:ext cx="423081" cy="43672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>
                  <a:solidFill>
                    <a:schemeClr val="tx2"/>
                  </a:solidFill>
                </a:endParaRPr>
              </a:p>
            </p:txBody>
          </p:sp>
        </p:grp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08344" y="1260548"/>
              <a:ext cx="645350" cy="560032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1019" y="4832952"/>
              <a:ext cx="306948" cy="321255"/>
            </a:xfrm>
            <a:prstGeom prst="rect">
              <a:avLst/>
            </a:prstGeom>
          </p:spPr>
        </p:pic>
      </p:grpSp>
      <p:sp>
        <p:nvSpPr>
          <p:cNvPr id="2" name="Rectangle 1"/>
          <p:cNvSpPr/>
          <p:nvPr/>
        </p:nvSpPr>
        <p:spPr>
          <a:xfrm>
            <a:off x="1978922" y="2866031"/>
            <a:ext cx="4694830" cy="38030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748585" y="4773909"/>
            <a:ext cx="4694830" cy="18951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8443415" y="4229397"/>
            <a:ext cx="2835908" cy="15026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8560917" y="4016227"/>
            <a:ext cx="569435" cy="15026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6" name="Title 40"/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623166"/>
          </a:xfrm>
        </p:spPr>
        <p:txBody>
          <a:bodyPr/>
          <a:lstStyle/>
          <a:p>
            <a:r>
              <a:rPr lang="en-GB" dirty="0"/>
              <a:t>CQRS illustrated</a:t>
            </a:r>
            <a:endParaRPr lang="fr-FR" dirty="0"/>
          </a:p>
        </p:txBody>
      </p:sp>
      <p:pic>
        <p:nvPicPr>
          <p:cNvPr id="15" name="Picture 2" descr="Afficher l'image d'origine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1" t="74014" r="80154" b="9879"/>
          <a:stretch/>
        </p:blipFill>
        <p:spPr bwMode="auto">
          <a:xfrm>
            <a:off x="2558810" y="1808122"/>
            <a:ext cx="1275002" cy="905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79212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 Placeholder 4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2156346" y="846161"/>
            <a:ext cx="8106770" cy="5768335"/>
            <a:chOff x="2156346" y="846161"/>
            <a:chExt cx="8106770" cy="5768335"/>
          </a:xfrm>
        </p:grpSpPr>
        <p:grpSp>
          <p:nvGrpSpPr>
            <p:cNvPr id="4" name="Group 3"/>
            <p:cNvGrpSpPr/>
            <p:nvPr/>
          </p:nvGrpSpPr>
          <p:grpSpPr>
            <a:xfrm>
              <a:off x="2156346" y="846161"/>
              <a:ext cx="8106770" cy="5768335"/>
              <a:chOff x="2156346" y="846161"/>
              <a:chExt cx="7749654" cy="5514231"/>
            </a:xfrm>
          </p:grpSpPr>
          <p:pic>
            <p:nvPicPr>
              <p:cNvPr id="5122" name="Picture 2" descr="Afficher l'image d'origine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86000" y="988292"/>
                <a:ext cx="7620000" cy="53721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Rectangle 2"/>
              <p:cNvSpPr/>
              <p:nvPr/>
            </p:nvSpPr>
            <p:spPr>
              <a:xfrm>
                <a:off x="2156346" y="846161"/>
                <a:ext cx="423081" cy="43672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>
                  <a:solidFill>
                    <a:schemeClr val="tx2"/>
                  </a:solidFill>
                </a:endParaRPr>
              </a:p>
            </p:txBody>
          </p:sp>
        </p:grp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08344" y="1260548"/>
              <a:ext cx="645350" cy="560032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1019" y="4832952"/>
              <a:ext cx="306948" cy="321255"/>
            </a:xfrm>
            <a:prstGeom prst="rect">
              <a:avLst/>
            </a:prstGeom>
          </p:spPr>
        </p:pic>
      </p:grpSp>
      <p:sp>
        <p:nvSpPr>
          <p:cNvPr id="2" name="Rectangle 1"/>
          <p:cNvSpPr/>
          <p:nvPr/>
        </p:nvSpPr>
        <p:spPr>
          <a:xfrm>
            <a:off x="1978922" y="2866031"/>
            <a:ext cx="4694830" cy="38030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748584" y="4773909"/>
            <a:ext cx="4385481" cy="18951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2291974" y="1074588"/>
            <a:ext cx="7495746" cy="2675109"/>
            <a:chOff x="2291974" y="1074588"/>
            <a:chExt cx="7495746" cy="2675109"/>
          </a:xfrm>
        </p:grpSpPr>
        <p:sp>
          <p:nvSpPr>
            <p:cNvPr id="13" name="Rectangle 12"/>
            <p:cNvSpPr/>
            <p:nvPr/>
          </p:nvSpPr>
          <p:spPr>
            <a:xfrm>
              <a:off x="2291974" y="1074588"/>
              <a:ext cx="7343345" cy="18951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schemeClr val="tx2"/>
                </a:solidFill>
              </a:endParaRP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8393373" y="1226988"/>
              <a:ext cx="1394347" cy="2522709"/>
              <a:chOff x="8393373" y="1226988"/>
              <a:chExt cx="1394347" cy="2522709"/>
            </a:xfrm>
          </p:grpSpPr>
          <p:sp>
            <p:nvSpPr>
              <p:cNvPr id="14" name="Rectangle 13"/>
              <p:cNvSpPr/>
              <p:nvPr/>
            </p:nvSpPr>
            <p:spPr>
              <a:xfrm>
                <a:off x="8393374" y="1226988"/>
                <a:ext cx="1394346" cy="200753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8393373" y="1742166"/>
                <a:ext cx="700844" cy="200753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>
                  <a:solidFill>
                    <a:schemeClr val="tx2"/>
                  </a:solidFill>
                </a:endParaRPr>
              </a:p>
            </p:txBody>
          </p:sp>
        </p:grpSp>
      </p:grpSp>
      <p:sp>
        <p:nvSpPr>
          <p:cNvPr id="19" name="Title 40"/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623166"/>
          </a:xfrm>
        </p:spPr>
        <p:txBody>
          <a:bodyPr/>
          <a:lstStyle/>
          <a:p>
            <a:r>
              <a:rPr lang="en-GB" dirty="0"/>
              <a:t>CQRS illustrated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716190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 Placeholder 4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2156346" y="846161"/>
            <a:ext cx="8106770" cy="5768335"/>
            <a:chOff x="2156346" y="846161"/>
            <a:chExt cx="8106770" cy="5768335"/>
          </a:xfrm>
        </p:grpSpPr>
        <p:grpSp>
          <p:nvGrpSpPr>
            <p:cNvPr id="4" name="Group 3"/>
            <p:cNvGrpSpPr/>
            <p:nvPr/>
          </p:nvGrpSpPr>
          <p:grpSpPr>
            <a:xfrm>
              <a:off x="2156346" y="846161"/>
              <a:ext cx="8106770" cy="5768335"/>
              <a:chOff x="2156346" y="846161"/>
              <a:chExt cx="7749654" cy="5514231"/>
            </a:xfrm>
          </p:grpSpPr>
          <p:pic>
            <p:nvPicPr>
              <p:cNvPr id="5122" name="Picture 2" descr="Afficher l'image d'origine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86000" y="988292"/>
                <a:ext cx="7620000" cy="53721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Rectangle 2"/>
              <p:cNvSpPr/>
              <p:nvPr/>
            </p:nvSpPr>
            <p:spPr>
              <a:xfrm>
                <a:off x="2156346" y="846161"/>
                <a:ext cx="423081" cy="43672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>
                  <a:solidFill>
                    <a:schemeClr val="tx2"/>
                  </a:solidFill>
                </a:endParaRPr>
              </a:p>
            </p:txBody>
          </p:sp>
        </p:grp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08344" y="1260548"/>
              <a:ext cx="645350" cy="560032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1019" y="4832952"/>
              <a:ext cx="306948" cy="321255"/>
            </a:xfrm>
            <a:prstGeom prst="rect">
              <a:avLst/>
            </a:prstGeom>
          </p:spPr>
        </p:pic>
      </p:grpSp>
      <p:sp>
        <p:nvSpPr>
          <p:cNvPr id="2" name="Rectangle 1"/>
          <p:cNvSpPr/>
          <p:nvPr/>
        </p:nvSpPr>
        <p:spPr>
          <a:xfrm>
            <a:off x="1978922" y="2866031"/>
            <a:ext cx="4694830" cy="38030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748585" y="4773909"/>
            <a:ext cx="3060796" cy="18951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2291974" y="1074588"/>
            <a:ext cx="7495746" cy="2675109"/>
            <a:chOff x="2291974" y="1074588"/>
            <a:chExt cx="7495746" cy="2675109"/>
          </a:xfrm>
        </p:grpSpPr>
        <p:sp>
          <p:nvSpPr>
            <p:cNvPr id="13" name="Rectangle 12"/>
            <p:cNvSpPr/>
            <p:nvPr/>
          </p:nvSpPr>
          <p:spPr>
            <a:xfrm>
              <a:off x="2291974" y="1074588"/>
              <a:ext cx="7343345" cy="18951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schemeClr val="tx2"/>
                </a:solidFill>
              </a:endParaRP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8393373" y="1226988"/>
              <a:ext cx="1394347" cy="2522709"/>
              <a:chOff x="8393373" y="1226988"/>
              <a:chExt cx="1394347" cy="2522709"/>
            </a:xfrm>
          </p:grpSpPr>
          <p:sp>
            <p:nvSpPr>
              <p:cNvPr id="14" name="Rectangle 13"/>
              <p:cNvSpPr/>
              <p:nvPr/>
            </p:nvSpPr>
            <p:spPr>
              <a:xfrm>
                <a:off x="8393374" y="1226988"/>
                <a:ext cx="1394346" cy="200753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8393373" y="1742166"/>
                <a:ext cx="700844" cy="200753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>
                  <a:solidFill>
                    <a:schemeClr val="tx2"/>
                  </a:solidFill>
                </a:endParaRPr>
              </a:p>
            </p:txBody>
          </p:sp>
        </p:grpSp>
      </p:grpSp>
      <p:sp>
        <p:nvSpPr>
          <p:cNvPr id="19" name="Title 40"/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623166"/>
          </a:xfrm>
        </p:spPr>
        <p:txBody>
          <a:bodyPr/>
          <a:lstStyle/>
          <a:p>
            <a:r>
              <a:rPr lang="en-GB" dirty="0"/>
              <a:t>CQRS illustrated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656075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 Placeholder 4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2156346" y="846161"/>
            <a:ext cx="8106770" cy="5768335"/>
            <a:chOff x="2156346" y="846161"/>
            <a:chExt cx="8106770" cy="5768335"/>
          </a:xfrm>
        </p:grpSpPr>
        <p:grpSp>
          <p:nvGrpSpPr>
            <p:cNvPr id="4" name="Group 3"/>
            <p:cNvGrpSpPr/>
            <p:nvPr/>
          </p:nvGrpSpPr>
          <p:grpSpPr>
            <a:xfrm>
              <a:off x="2156346" y="846161"/>
              <a:ext cx="8106770" cy="5768335"/>
              <a:chOff x="2156346" y="846161"/>
              <a:chExt cx="7749654" cy="5514231"/>
            </a:xfrm>
          </p:grpSpPr>
          <p:pic>
            <p:nvPicPr>
              <p:cNvPr id="5122" name="Picture 2" descr="Afficher l'image d'origine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86000" y="988292"/>
                <a:ext cx="7620000" cy="53721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Rectangle 2"/>
              <p:cNvSpPr/>
              <p:nvPr/>
            </p:nvSpPr>
            <p:spPr>
              <a:xfrm>
                <a:off x="2156346" y="846161"/>
                <a:ext cx="423081" cy="43672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>
                  <a:solidFill>
                    <a:schemeClr val="tx2"/>
                  </a:solidFill>
                </a:endParaRPr>
              </a:p>
            </p:txBody>
          </p:sp>
        </p:grp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08344" y="1260548"/>
              <a:ext cx="645350" cy="560032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1019" y="4832952"/>
              <a:ext cx="306948" cy="321255"/>
            </a:xfrm>
            <a:prstGeom prst="rect">
              <a:avLst/>
            </a:prstGeom>
          </p:spPr>
        </p:pic>
      </p:grpSp>
      <p:sp>
        <p:nvSpPr>
          <p:cNvPr id="2" name="Rectangle 1"/>
          <p:cNvSpPr/>
          <p:nvPr/>
        </p:nvSpPr>
        <p:spPr>
          <a:xfrm>
            <a:off x="1978922" y="2866031"/>
            <a:ext cx="2101759" cy="38030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140446" y="4780259"/>
            <a:ext cx="1786396" cy="18951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2291974" y="1074588"/>
            <a:ext cx="7495746" cy="2675109"/>
            <a:chOff x="2291974" y="1074588"/>
            <a:chExt cx="7495746" cy="2675109"/>
          </a:xfrm>
        </p:grpSpPr>
        <p:sp>
          <p:nvSpPr>
            <p:cNvPr id="14" name="Rectangle 13"/>
            <p:cNvSpPr/>
            <p:nvPr/>
          </p:nvSpPr>
          <p:spPr>
            <a:xfrm>
              <a:off x="2291974" y="1074588"/>
              <a:ext cx="7343345" cy="18951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schemeClr val="tx2"/>
                </a:solidFill>
              </a:endParaRPr>
            </a:p>
          </p:txBody>
        </p:sp>
        <p:grpSp>
          <p:nvGrpSpPr>
            <p:cNvPr id="15" name="Group 14"/>
            <p:cNvGrpSpPr/>
            <p:nvPr/>
          </p:nvGrpSpPr>
          <p:grpSpPr>
            <a:xfrm>
              <a:off x="8393373" y="1226988"/>
              <a:ext cx="1394347" cy="2522709"/>
              <a:chOff x="8393373" y="1226988"/>
              <a:chExt cx="1394347" cy="2522709"/>
            </a:xfrm>
          </p:grpSpPr>
          <p:sp>
            <p:nvSpPr>
              <p:cNvPr id="16" name="Rectangle 15"/>
              <p:cNvSpPr/>
              <p:nvPr/>
            </p:nvSpPr>
            <p:spPr>
              <a:xfrm>
                <a:off x="8393374" y="1226988"/>
                <a:ext cx="1394346" cy="200753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8393373" y="1742166"/>
                <a:ext cx="700844" cy="200753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>
                  <a:solidFill>
                    <a:schemeClr val="tx2"/>
                  </a:solidFill>
                </a:endParaRPr>
              </a:p>
            </p:txBody>
          </p:sp>
        </p:grpSp>
      </p:grpSp>
      <p:sp>
        <p:nvSpPr>
          <p:cNvPr id="19" name="Title 40"/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623166"/>
          </a:xfrm>
        </p:spPr>
        <p:txBody>
          <a:bodyPr/>
          <a:lstStyle/>
          <a:p>
            <a:r>
              <a:rPr lang="en-GB" dirty="0"/>
              <a:t>CQRS illustrated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154481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 Placeholder 4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2156346" y="846161"/>
            <a:ext cx="8106770" cy="5768335"/>
            <a:chOff x="2156346" y="846161"/>
            <a:chExt cx="8106770" cy="5768335"/>
          </a:xfrm>
        </p:grpSpPr>
        <p:grpSp>
          <p:nvGrpSpPr>
            <p:cNvPr id="4" name="Group 3"/>
            <p:cNvGrpSpPr/>
            <p:nvPr/>
          </p:nvGrpSpPr>
          <p:grpSpPr>
            <a:xfrm>
              <a:off x="2156346" y="846161"/>
              <a:ext cx="8106770" cy="5768335"/>
              <a:chOff x="2156346" y="846161"/>
              <a:chExt cx="7749654" cy="5514231"/>
            </a:xfrm>
          </p:grpSpPr>
          <p:pic>
            <p:nvPicPr>
              <p:cNvPr id="5122" name="Picture 2" descr="Afficher l'image d'origine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86000" y="988292"/>
                <a:ext cx="7620000" cy="53721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Rectangle 2"/>
              <p:cNvSpPr/>
              <p:nvPr/>
            </p:nvSpPr>
            <p:spPr>
              <a:xfrm>
                <a:off x="2156346" y="846161"/>
                <a:ext cx="423081" cy="43672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>
                  <a:solidFill>
                    <a:schemeClr val="tx2"/>
                  </a:solidFill>
                </a:endParaRPr>
              </a:p>
            </p:txBody>
          </p:sp>
        </p:grp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08344" y="1260548"/>
              <a:ext cx="645350" cy="560032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1019" y="4832952"/>
              <a:ext cx="306948" cy="321255"/>
            </a:xfrm>
            <a:prstGeom prst="rect">
              <a:avLst/>
            </a:prstGeom>
          </p:spPr>
        </p:pic>
      </p:grpSp>
      <p:sp>
        <p:nvSpPr>
          <p:cNvPr id="2" name="Rectangle 1"/>
          <p:cNvSpPr/>
          <p:nvPr/>
        </p:nvSpPr>
        <p:spPr>
          <a:xfrm>
            <a:off x="1978922" y="2866032"/>
            <a:ext cx="2101759" cy="21017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2291974" y="1074588"/>
            <a:ext cx="7495746" cy="2675109"/>
            <a:chOff x="2291974" y="1074588"/>
            <a:chExt cx="7495746" cy="2675109"/>
          </a:xfrm>
        </p:grpSpPr>
        <p:sp>
          <p:nvSpPr>
            <p:cNvPr id="14" name="Rectangle 13"/>
            <p:cNvSpPr/>
            <p:nvPr/>
          </p:nvSpPr>
          <p:spPr>
            <a:xfrm>
              <a:off x="2291974" y="1074588"/>
              <a:ext cx="7343345" cy="18951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schemeClr val="tx2"/>
                </a:solidFill>
              </a:endParaRPr>
            </a:p>
          </p:txBody>
        </p:sp>
        <p:grpSp>
          <p:nvGrpSpPr>
            <p:cNvPr id="15" name="Group 14"/>
            <p:cNvGrpSpPr/>
            <p:nvPr/>
          </p:nvGrpSpPr>
          <p:grpSpPr>
            <a:xfrm>
              <a:off x="8393373" y="1226988"/>
              <a:ext cx="1394347" cy="2522709"/>
              <a:chOff x="8393373" y="1226988"/>
              <a:chExt cx="1394347" cy="2522709"/>
            </a:xfrm>
          </p:grpSpPr>
          <p:sp>
            <p:nvSpPr>
              <p:cNvPr id="16" name="Rectangle 15"/>
              <p:cNvSpPr/>
              <p:nvPr/>
            </p:nvSpPr>
            <p:spPr>
              <a:xfrm>
                <a:off x="8393374" y="1226988"/>
                <a:ext cx="1394346" cy="200753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8393373" y="1742166"/>
                <a:ext cx="700844" cy="200753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>
                  <a:solidFill>
                    <a:schemeClr val="tx2"/>
                  </a:solidFill>
                </a:endParaRPr>
              </a:p>
            </p:txBody>
          </p:sp>
        </p:grpSp>
      </p:grpSp>
      <p:sp>
        <p:nvSpPr>
          <p:cNvPr id="19" name="Title 40"/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623166"/>
          </a:xfrm>
        </p:spPr>
        <p:txBody>
          <a:bodyPr/>
          <a:lstStyle/>
          <a:p>
            <a:r>
              <a:rPr lang="en-GB" dirty="0"/>
              <a:t>CQRS illustrated</a:t>
            </a:r>
            <a:endParaRPr lang="fr-FR" dirty="0"/>
          </a:p>
        </p:txBody>
      </p:sp>
      <p:pic>
        <p:nvPicPr>
          <p:cNvPr id="20" name="Picture 2" descr="Afficher l'image d'origine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1" t="74014" r="80154" b="9879"/>
          <a:stretch/>
        </p:blipFill>
        <p:spPr bwMode="auto">
          <a:xfrm>
            <a:off x="2594906" y="5162222"/>
            <a:ext cx="1275002" cy="905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32192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 Placeholder 4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2156346" y="846161"/>
            <a:ext cx="8106770" cy="5768335"/>
            <a:chOff x="2156346" y="846161"/>
            <a:chExt cx="8106770" cy="5768335"/>
          </a:xfrm>
        </p:grpSpPr>
        <p:grpSp>
          <p:nvGrpSpPr>
            <p:cNvPr id="4" name="Group 3"/>
            <p:cNvGrpSpPr/>
            <p:nvPr/>
          </p:nvGrpSpPr>
          <p:grpSpPr>
            <a:xfrm>
              <a:off x="2156346" y="846161"/>
              <a:ext cx="8106770" cy="5768335"/>
              <a:chOff x="2156346" y="846161"/>
              <a:chExt cx="7749654" cy="5514231"/>
            </a:xfrm>
          </p:grpSpPr>
          <p:pic>
            <p:nvPicPr>
              <p:cNvPr id="5122" name="Picture 2" descr="Afficher l'image d'origine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86000" y="988292"/>
                <a:ext cx="7620000" cy="53721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Rectangle 2"/>
              <p:cNvSpPr/>
              <p:nvPr/>
            </p:nvSpPr>
            <p:spPr>
              <a:xfrm>
                <a:off x="2156346" y="846161"/>
                <a:ext cx="423081" cy="43672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>
                  <a:solidFill>
                    <a:schemeClr val="tx2"/>
                  </a:solidFill>
                </a:endParaRPr>
              </a:p>
            </p:txBody>
          </p:sp>
        </p:grp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08344" y="1260548"/>
              <a:ext cx="645350" cy="560032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1019" y="4832952"/>
              <a:ext cx="306948" cy="321255"/>
            </a:xfrm>
            <a:prstGeom prst="rect">
              <a:avLst/>
            </a:prstGeom>
          </p:spPr>
        </p:pic>
      </p:grpSp>
      <p:sp>
        <p:nvSpPr>
          <p:cNvPr id="13" name="Rectangle 12"/>
          <p:cNvSpPr/>
          <p:nvPr/>
        </p:nvSpPr>
        <p:spPr>
          <a:xfrm>
            <a:off x="6889323" y="1074588"/>
            <a:ext cx="2595872" cy="18951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8366079" y="1226988"/>
            <a:ext cx="1421642" cy="2522709"/>
            <a:chOff x="8393373" y="1226988"/>
            <a:chExt cx="1394347" cy="2522709"/>
          </a:xfrm>
        </p:grpSpPr>
        <p:sp>
          <p:nvSpPr>
            <p:cNvPr id="15" name="Rectangle 14"/>
            <p:cNvSpPr/>
            <p:nvPr/>
          </p:nvSpPr>
          <p:spPr>
            <a:xfrm>
              <a:off x="8393374" y="1226988"/>
              <a:ext cx="1394346" cy="20075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schemeClr val="tx2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8393373" y="1742166"/>
              <a:ext cx="700844" cy="20075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schemeClr val="tx2"/>
                </a:solidFill>
              </a:endParaRPr>
            </a:p>
          </p:txBody>
        </p:sp>
      </p:grpSp>
      <p:sp>
        <p:nvSpPr>
          <p:cNvPr id="18" name="Title 40"/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623166"/>
          </a:xfrm>
        </p:spPr>
        <p:txBody>
          <a:bodyPr/>
          <a:lstStyle/>
          <a:p>
            <a:r>
              <a:rPr lang="en-GB" dirty="0"/>
              <a:t>CQRS illustrated</a:t>
            </a:r>
            <a:endParaRPr lang="fr-FR" dirty="0"/>
          </a:p>
        </p:txBody>
      </p:sp>
      <p:sp>
        <p:nvSpPr>
          <p:cNvPr id="8" name="Rectangle 7"/>
          <p:cNvSpPr/>
          <p:nvPr/>
        </p:nvSpPr>
        <p:spPr>
          <a:xfrm>
            <a:off x="3714341" y="4961659"/>
            <a:ext cx="1199736" cy="15150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2430076" y="1209860"/>
            <a:ext cx="2460821" cy="16100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3763447" y="2879356"/>
            <a:ext cx="1762206" cy="1985851"/>
            <a:chOff x="3763447" y="2879356"/>
            <a:chExt cx="1762206" cy="1985851"/>
          </a:xfrm>
        </p:grpSpPr>
        <p:grpSp>
          <p:nvGrpSpPr>
            <p:cNvPr id="7" name="Group 6"/>
            <p:cNvGrpSpPr/>
            <p:nvPr/>
          </p:nvGrpSpPr>
          <p:grpSpPr>
            <a:xfrm>
              <a:off x="4091966" y="2879356"/>
              <a:ext cx="1433687" cy="1985851"/>
              <a:chOff x="4091966" y="2879356"/>
              <a:chExt cx="1433687" cy="1985851"/>
            </a:xfrm>
          </p:grpSpPr>
          <p:grpSp>
            <p:nvGrpSpPr>
              <p:cNvPr id="6" name="Group 5"/>
              <p:cNvGrpSpPr/>
              <p:nvPr/>
            </p:nvGrpSpPr>
            <p:grpSpPr>
              <a:xfrm>
                <a:off x="4091966" y="2879356"/>
                <a:ext cx="1433687" cy="1985851"/>
                <a:chOff x="4091966" y="2879356"/>
                <a:chExt cx="1433687" cy="1985851"/>
              </a:xfrm>
            </p:grpSpPr>
            <p:pic>
              <p:nvPicPr>
                <p:cNvPr id="19" name="Picture 2" descr="directory"/>
                <p:cNvPicPr>
                  <a:picLocks noChangeAspect="1" noChangeArrowheads="1"/>
                </p:cNvPicPr>
                <p:nvPr/>
              </p:nvPicPr>
              <p:blipFill rotWithShape="1"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2815" t="31177" r="65259" b="27220"/>
                <a:stretch/>
              </p:blipFill>
              <p:spPr bwMode="auto">
                <a:xfrm rot="2120142">
                  <a:off x="4091966" y="2879356"/>
                  <a:ext cx="1433687" cy="198585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2" name="Rectangle 1"/>
                <p:cNvSpPr/>
                <p:nvPr/>
              </p:nvSpPr>
              <p:spPr>
                <a:xfrm>
                  <a:off x="4635795" y="3604436"/>
                  <a:ext cx="839972" cy="839972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dirty="0">
                    <a:solidFill>
                      <a:schemeClr val="tx2"/>
                    </a:solidFill>
                  </a:endParaRPr>
                </a:p>
              </p:txBody>
            </p:sp>
          </p:grpSp>
          <p:pic>
            <p:nvPicPr>
              <p:cNvPr id="21" name="Picture 2" descr="directory"/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983" t="44735" r="67130" b="41340"/>
              <a:stretch/>
            </p:blipFill>
            <p:spPr bwMode="auto">
              <a:xfrm>
                <a:off x="4711838" y="3472373"/>
                <a:ext cx="646560" cy="66459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5" name="Picture 2" descr="Afficher l'image d'origine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420" t="46310" r="77518" b="44166"/>
            <a:stretch/>
          </p:blipFill>
          <p:spPr bwMode="auto">
            <a:xfrm>
              <a:off x="3763447" y="3604669"/>
              <a:ext cx="722323" cy="5352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6" name="Rectangle 25"/>
          <p:cNvSpPr/>
          <p:nvPr/>
        </p:nvSpPr>
        <p:spPr>
          <a:xfrm>
            <a:off x="2546000" y="2372541"/>
            <a:ext cx="1244384" cy="25891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pic>
        <p:nvPicPr>
          <p:cNvPr id="28" name="Picture 2" descr="Afficher l'image d'origine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1" t="74014" r="80154" b="9879"/>
          <a:stretch/>
        </p:blipFill>
        <p:spPr bwMode="auto">
          <a:xfrm>
            <a:off x="2594906" y="5162222"/>
            <a:ext cx="1275002" cy="905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20049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 Placeholder 4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2156346" y="846161"/>
            <a:ext cx="8106770" cy="5768335"/>
            <a:chOff x="2156346" y="846161"/>
            <a:chExt cx="8106770" cy="5768335"/>
          </a:xfrm>
        </p:grpSpPr>
        <p:grpSp>
          <p:nvGrpSpPr>
            <p:cNvPr id="4" name="Group 3"/>
            <p:cNvGrpSpPr/>
            <p:nvPr/>
          </p:nvGrpSpPr>
          <p:grpSpPr>
            <a:xfrm>
              <a:off x="2156346" y="846161"/>
              <a:ext cx="8106770" cy="5768335"/>
              <a:chOff x="2156346" y="846161"/>
              <a:chExt cx="7749654" cy="5514231"/>
            </a:xfrm>
          </p:grpSpPr>
          <p:pic>
            <p:nvPicPr>
              <p:cNvPr id="5122" name="Picture 2" descr="Afficher l'image d'origine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86000" y="988292"/>
                <a:ext cx="7620000" cy="53721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Rectangle 2"/>
              <p:cNvSpPr/>
              <p:nvPr/>
            </p:nvSpPr>
            <p:spPr>
              <a:xfrm>
                <a:off x="2156346" y="846161"/>
                <a:ext cx="423081" cy="43672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>
                  <a:solidFill>
                    <a:schemeClr val="tx2"/>
                  </a:solidFill>
                </a:endParaRPr>
              </a:p>
            </p:txBody>
          </p:sp>
        </p:grp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08344" y="1260548"/>
              <a:ext cx="645350" cy="560032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1019" y="4832952"/>
              <a:ext cx="306948" cy="321255"/>
            </a:xfrm>
            <a:prstGeom prst="rect">
              <a:avLst/>
            </a:prstGeom>
          </p:spPr>
        </p:pic>
      </p:grpSp>
      <p:sp>
        <p:nvSpPr>
          <p:cNvPr id="13" name="Rectangle 12"/>
          <p:cNvSpPr/>
          <p:nvPr/>
        </p:nvSpPr>
        <p:spPr>
          <a:xfrm>
            <a:off x="6889323" y="1074588"/>
            <a:ext cx="2595872" cy="18951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8366079" y="1226988"/>
            <a:ext cx="1421642" cy="2522709"/>
            <a:chOff x="8393373" y="1226988"/>
            <a:chExt cx="1394347" cy="2522709"/>
          </a:xfrm>
        </p:grpSpPr>
        <p:sp>
          <p:nvSpPr>
            <p:cNvPr id="15" name="Rectangle 14"/>
            <p:cNvSpPr/>
            <p:nvPr/>
          </p:nvSpPr>
          <p:spPr>
            <a:xfrm>
              <a:off x="8393374" y="1226988"/>
              <a:ext cx="1394346" cy="20075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schemeClr val="tx2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8393373" y="1742166"/>
              <a:ext cx="700844" cy="20075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schemeClr val="tx2"/>
                </a:solidFill>
              </a:endParaRPr>
            </a:p>
          </p:txBody>
        </p:sp>
      </p:grpSp>
      <p:sp>
        <p:nvSpPr>
          <p:cNvPr id="18" name="Title 40"/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623166"/>
          </a:xfrm>
        </p:spPr>
        <p:txBody>
          <a:bodyPr/>
          <a:lstStyle/>
          <a:p>
            <a:r>
              <a:rPr lang="en-GB" dirty="0"/>
              <a:t>CQRS illustrated</a:t>
            </a:r>
            <a:endParaRPr lang="fr-FR" dirty="0"/>
          </a:p>
        </p:txBody>
      </p:sp>
      <p:sp>
        <p:nvSpPr>
          <p:cNvPr id="8" name="Rectangle 7"/>
          <p:cNvSpPr/>
          <p:nvPr/>
        </p:nvSpPr>
        <p:spPr>
          <a:xfrm>
            <a:off x="2658138" y="2838893"/>
            <a:ext cx="765544" cy="21690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3714341" y="4961659"/>
            <a:ext cx="1199736" cy="15150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pic>
        <p:nvPicPr>
          <p:cNvPr id="22" name="Picture 2" descr="Afficher l'image d'origine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1" t="74014" r="80154" b="9879"/>
          <a:stretch/>
        </p:blipFill>
        <p:spPr bwMode="auto">
          <a:xfrm>
            <a:off x="2594906" y="5162222"/>
            <a:ext cx="1275002" cy="905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Afficher l'image d'origine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1" t="74014" r="80154" b="9879"/>
          <a:stretch/>
        </p:blipFill>
        <p:spPr bwMode="auto">
          <a:xfrm>
            <a:off x="2558810" y="1808122"/>
            <a:ext cx="1275002" cy="905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/>
          <p:cNvGrpSpPr/>
          <p:nvPr/>
        </p:nvGrpSpPr>
        <p:grpSpPr>
          <a:xfrm>
            <a:off x="3763447" y="2879356"/>
            <a:ext cx="1762206" cy="1985851"/>
            <a:chOff x="3763447" y="2879356"/>
            <a:chExt cx="1762206" cy="1985851"/>
          </a:xfrm>
        </p:grpSpPr>
        <p:grpSp>
          <p:nvGrpSpPr>
            <p:cNvPr id="7" name="Group 6"/>
            <p:cNvGrpSpPr/>
            <p:nvPr/>
          </p:nvGrpSpPr>
          <p:grpSpPr>
            <a:xfrm>
              <a:off x="4091966" y="2879356"/>
              <a:ext cx="1433687" cy="1985851"/>
              <a:chOff x="4091966" y="2879356"/>
              <a:chExt cx="1433687" cy="1985851"/>
            </a:xfrm>
          </p:grpSpPr>
          <p:grpSp>
            <p:nvGrpSpPr>
              <p:cNvPr id="6" name="Group 5"/>
              <p:cNvGrpSpPr/>
              <p:nvPr/>
            </p:nvGrpSpPr>
            <p:grpSpPr>
              <a:xfrm>
                <a:off x="4091966" y="2879356"/>
                <a:ext cx="1433687" cy="1985851"/>
                <a:chOff x="4091966" y="2879356"/>
                <a:chExt cx="1433687" cy="1985851"/>
              </a:xfrm>
            </p:grpSpPr>
            <p:pic>
              <p:nvPicPr>
                <p:cNvPr id="19" name="Picture 2" descr="directory"/>
                <p:cNvPicPr>
                  <a:picLocks noChangeAspect="1" noChangeArrowheads="1"/>
                </p:cNvPicPr>
                <p:nvPr/>
              </p:nvPicPr>
              <p:blipFill rotWithShape="1">
                <a:blip r:embed="rId6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2815" t="31177" r="65259" b="27220"/>
                <a:stretch/>
              </p:blipFill>
              <p:spPr bwMode="auto">
                <a:xfrm rot="2120142">
                  <a:off x="4091966" y="2879356"/>
                  <a:ext cx="1433687" cy="198585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2" name="Rectangle 1"/>
                <p:cNvSpPr/>
                <p:nvPr/>
              </p:nvSpPr>
              <p:spPr>
                <a:xfrm>
                  <a:off x="4635795" y="3604436"/>
                  <a:ext cx="839972" cy="839972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dirty="0">
                    <a:solidFill>
                      <a:schemeClr val="tx2"/>
                    </a:solidFill>
                  </a:endParaRPr>
                </a:p>
              </p:txBody>
            </p:sp>
          </p:grpSp>
          <p:pic>
            <p:nvPicPr>
              <p:cNvPr id="21" name="Picture 2" descr="directory"/>
              <p:cNvPicPr>
                <a:picLocks noChangeAspect="1" noChangeArrowheads="1"/>
              </p:cNvPicPr>
              <p:nvPr/>
            </p:nvPicPr>
            <p:blipFill rotWithShape="1">
              <a:blip r:embed="rId6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983" t="44735" r="67130" b="41340"/>
              <a:stretch/>
            </p:blipFill>
            <p:spPr bwMode="auto">
              <a:xfrm>
                <a:off x="4711838" y="3472373"/>
                <a:ext cx="646560" cy="66459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6" name="Picture 2" descr="Afficher l'image d'origine"/>
            <p:cNvPicPr>
              <a:picLocks noChangeAspect="1" noChangeArrowheads="1"/>
            </p:cNvPicPr>
            <p:nvPr/>
          </p:nvPicPr>
          <p:blipFill rotWithShape="1">
            <a:blip r:embed="rId3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420" t="46310" r="77518" b="44166"/>
            <a:stretch/>
          </p:blipFill>
          <p:spPr bwMode="auto">
            <a:xfrm>
              <a:off x="3763447" y="3604669"/>
              <a:ext cx="722323" cy="5352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7" name="Rectangle 26"/>
          <p:cNvSpPr/>
          <p:nvPr/>
        </p:nvSpPr>
        <p:spPr>
          <a:xfrm>
            <a:off x="2546000" y="2773557"/>
            <a:ext cx="1244384" cy="21881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3696030" y="1524917"/>
            <a:ext cx="1202388" cy="815316"/>
            <a:chOff x="543547" y="1880866"/>
            <a:chExt cx="1202388" cy="815316"/>
          </a:xfrm>
        </p:grpSpPr>
        <p:pic>
          <p:nvPicPr>
            <p:cNvPr id="30" name="Picture 2" descr="Afficher l'image d'origine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02" t="18123" r="67297" b="74701"/>
            <a:stretch/>
          </p:blipFill>
          <p:spPr bwMode="auto">
            <a:xfrm rot="10800000">
              <a:off x="543547" y="2292866"/>
              <a:ext cx="1131910" cy="4033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2" descr="Afficher l'image d'origine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852" t="71280" r="66431" b="19722"/>
            <a:stretch/>
          </p:blipFill>
          <p:spPr bwMode="auto">
            <a:xfrm>
              <a:off x="732287" y="1880866"/>
              <a:ext cx="1013648" cy="5056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2006118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 Placeholder 4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2156346" y="846161"/>
            <a:ext cx="8106770" cy="5768335"/>
            <a:chOff x="2156346" y="846161"/>
            <a:chExt cx="8106770" cy="5768335"/>
          </a:xfrm>
        </p:grpSpPr>
        <p:grpSp>
          <p:nvGrpSpPr>
            <p:cNvPr id="4" name="Group 3"/>
            <p:cNvGrpSpPr/>
            <p:nvPr/>
          </p:nvGrpSpPr>
          <p:grpSpPr>
            <a:xfrm>
              <a:off x="2156346" y="846161"/>
              <a:ext cx="8106770" cy="5768335"/>
              <a:chOff x="2156346" y="846161"/>
              <a:chExt cx="7749654" cy="5514231"/>
            </a:xfrm>
          </p:grpSpPr>
          <p:pic>
            <p:nvPicPr>
              <p:cNvPr id="5122" name="Picture 2" descr="Afficher l'image d'origine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86000" y="988292"/>
                <a:ext cx="7620000" cy="53721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Rectangle 2"/>
              <p:cNvSpPr/>
              <p:nvPr/>
            </p:nvSpPr>
            <p:spPr>
              <a:xfrm>
                <a:off x="2156346" y="846161"/>
                <a:ext cx="423081" cy="43672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>
                  <a:solidFill>
                    <a:schemeClr val="tx2"/>
                  </a:solidFill>
                </a:endParaRPr>
              </a:p>
            </p:txBody>
          </p:sp>
        </p:grp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08344" y="1260548"/>
              <a:ext cx="645350" cy="560032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1019" y="4832952"/>
              <a:ext cx="306948" cy="321255"/>
            </a:xfrm>
            <a:prstGeom prst="rect">
              <a:avLst/>
            </a:prstGeom>
          </p:spPr>
        </p:pic>
      </p:grpSp>
      <p:sp>
        <p:nvSpPr>
          <p:cNvPr id="13" name="Rectangle 12"/>
          <p:cNvSpPr/>
          <p:nvPr/>
        </p:nvSpPr>
        <p:spPr>
          <a:xfrm>
            <a:off x="8557145" y="1074588"/>
            <a:ext cx="928049" cy="18951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8366079" y="1226988"/>
            <a:ext cx="1421642" cy="2522709"/>
            <a:chOff x="8393373" y="1226988"/>
            <a:chExt cx="1394347" cy="2522709"/>
          </a:xfrm>
        </p:grpSpPr>
        <p:sp>
          <p:nvSpPr>
            <p:cNvPr id="15" name="Rectangle 14"/>
            <p:cNvSpPr/>
            <p:nvPr/>
          </p:nvSpPr>
          <p:spPr>
            <a:xfrm>
              <a:off x="8393374" y="1226988"/>
              <a:ext cx="1394346" cy="20075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schemeClr val="tx2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8393373" y="1742166"/>
              <a:ext cx="700844" cy="20075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schemeClr val="tx2"/>
                </a:solidFill>
              </a:endParaRPr>
            </a:p>
          </p:txBody>
        </p:sp>
      </p:grpSp>
      <p:sp>
        <p:nvSpPr>
          <p:cNvPr id="18" name="Title 40"/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623166"/>
          </a:xfrm>
        </p:spPr>
        <p:txBody>
          <a:bodyPr/>
          <a:lstStyle/>
          <a:p>
            <a:r>
              <a:rPr lang="en-GB" dirty="0"/>
              <a:t>CQRS illustrated</a:t>
            </a:r>
            <a:endParaRPr lang="fr-FR" dirty="0"/>
          </a:p>
        </p:txBody>
      </p:sp>
      <p:grpSp>
        <p:nvGrpSpPr>
          <p:cNvPr id="17" name="Group 16"/>
          <p:cNvGrpSpPr/>
          <p:nvPr/>
        </p:nvGrpSpPr>
        <p:grpSpPr>
          <a:xfrm>
            <a:off x="1888482" y="2710326"/>
            <a:ext cx="3044761" cy="2310913"/>
            <a:chOff x="1888482" y="2710326"/>
            <a:chExt cx="3044761" cy="2310913"/>
          </a:xfrm>
        </p:grpSpPr>
        <p:pic>
          <p:nvPicPr>
            <p:cNvPr id="19" name="Picture 2" descr="directory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15" t="31177" r="65259" b="27220"/>
            <a:stretch/>
          </p:blipFill>
          <p:spPr bwMode="auto">
            <a:xfrm>
              <a:off x="3499556" y="2710326"/>
              <a:ext cx="1433687" cy="19858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Rectangle 19"/>
            <p:cNvSpPr/>
            <p:nvPr/>
          </p:nvSpPr>
          <p:spPr>
            <a:xfrm>
              <a:off x="1888482" y="2710326"/>
              <a:ext cx="1611073" cy="23109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schemeClr val="tx2"/>
                </a:solidFill>
              </a:endParaRPr>
            </a:p>
          </p:txBody>
        </p:sp>
      </p:grpSp>
      <p:pic>
        <p:nvPicPr>
          <p:cNvPr id="21" name="Picture 2" descr="Afficher l'image d'origine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1" t="74014" r="80154" b="9879"/>
          <a:stretch/>
        </p:blipFill>
        <p:spPr bwMode="auto">
          <a:xfrm>
            <a:off x="2594906" y="5162222"/>
            <a:ext cx="1275002" cy="905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Afficher l'image d'origine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1" t="74014" r="80154" b="9879"/>
          <a:stretch/>
        </p:blipFill>
        <p:spPr bwMode="auto">
          <a:xfrm>
            <a:off x="2558810" y="1808122"/>
            <a:ext cx="1275002" cy="905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 22"/>
          <p:cNvSpPr/>
          <p:nvPr/>
        </p:nvSpPr>
        <p:spPr>
          <a:xfrm>
            <a:off x="2546000" y="2867561"/>
            <a:ext cx="1244384" cy="20940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 flipH="1" flipV="1">
            <a:off x="2313628" y="2775923"/>
            <a:ext cx="1935060" cy="8285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 flipH="1" flipV="1">
            <a:off x="3790381" y="1500676"/>
            <a:ext cx="1054887" cy="9888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3714341" y="4961659"/>
            <a:ext cx="1199736" cy="15150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grpSp>
        <p:nvGrpSpPr>
          <p:cNvPr id="41" name="Group 40"/>
          <p:cNvGrpSpPr/>
          <p:nvPr/>
        </p:nvGrpSpPr>
        <p:grpSpPr>
          <a:xfrm>
            <a:off x="3763447" y="2879356"/>
            <a:ext cx="1762206" cy="1985851"/>
            <a:chOff x="3763447" y="2879356"/>
            <a:chExt cx="1762206" cy="1985851"/>
          </a:xfrm>
        </p:grpSpPr>
        <p:grpSp>
          <p:nvGrpSpPr>
            <p:cNvPr id="43" name="Group 42"/>
            <p:cNvGrpSpPr/>
            <p:nvPr/>
          </p:nvGrpSpPr>
          <p:grpSpPr>
            <a:xfrm>
              <a:off x="4091966" y="2879356"/>
              <a:ext cx="1433687" cy="1985851"/>
              <a:chOff x="4091966" y="2879356"/>
              <a:chExt cx="1433687" cy="1985851"/>
            </a:xfrm>
          </p:grpSpPr>
          <p:grpSp>
            <p:nvGrpSpPr>
              <p:cNvPr id="45" name="Group 44"/>
              <p:cNvGrpSpPr/>
              <p:nvPr/>
            </p:nvGrpSpPr>
            <p:grpSpPr>
              <a:xfrm>
                <a:off x="4091966" y="2879356"/>
                <a:ext cx="1433687" cy="1985851"/>
                <a:chOff x="4091966" y="2879356"/>
                <a:chExt cx="1433687" cy="1985851"/>
              </a:xfrm>
            </p:grpSpPr>
            <p:pic>
              <p:nvPicPr>
                <p:cNvPr id="47" name="Picture 2" descr="directory"/>
                <p:cNvPicPr>
                  <a:picLocks noChangeAspect="1" noChangeArrowheads="1"/>
                </p:cNvPicPr>
                <p:nvPr/>
              </p:nvPicPr>
              <p:blipFill rotWithShape="1">
                <a:blip r:embed="rId6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2815" t="31177" r="65259" b="27220"/>
                <a:stretch/>
              </p:blipFill>
              <p:spPr bwMode="auto">
                <a:xfrm rot="2120142">
                  <a:off x="4091966" y="2879356"/>
                  <a:ext cx="1433687" cy="198585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48" name="Rectangle 47"/>
                <p:cNvSpPr/>
                <p:nvPr/>
              </p:nvSpPr>
              <p:spPr>
                <a:xfrm>
                  <a:off x="4635795" y="3604436"/>
                  <a:ext cx="839972" cy="839972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dirty="0">
                    <a:solidFill>
                      <a:schemeClr val="tx2"/>
                    </a:solidFill>
                  </a:endParaRPr>
                </a:p>
              </p:txBody>
            </p:sp>
          </p:grpSp>
          <p:pic>
            <p:nvPicPr>
              <p:cNvPr id="46" name="Picture 2" descr="directory"/>
              <p:cNvPicPr>
                <a:picLocks noChangeAspect="1" noChangeArrowheads="1"/>
              </p:cNvPicPr>
              <p:nvPr/>
            </p:nvPicPr>
            <p:blipFill rotWithShape="1">
              <a:blip r:embed="rId6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983" t="44735" r="67130" b="41340"/>
              <a:stretch/>
            </p:blipFill>
            <p:spPr bwMode="auto">
              <a:xfrm>
                <a:off x="4711838" y="3472373"/>
                <a:ext cx="646560" cy="66459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44" name="Picture 2" descr="Afficher l'image d'origine"/>
            <p:cNvPicPr>
              <a:picLocks noChangeAspect="1" noChangeArrowheads="1"/>
            </p:cNvPicPr>
            <p:nvPr/>
          </p:nvPicPr>
          <p:blipFill rotWithShape="1">
            <a:blip r:embed="rId3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420" t="46310" r="77518" b="44166"/>
            <a:stretch/>
          </p:blipFill>
          <p:spPr bwMode="auto">
            <a:xfrm>
              <a:off x="3763447" y="3604669"/>
              <a:ext cx="722323" cy="5352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9" name="Rectangle 48"/>
          <p:cNvSpPr/>
          <p:nvPr/>
        </p:nvSpPr>
        <p:spPr>
          <a:xfrm>
            <a:off x="2546000" y="2737461"/>
            <a:ext cx="1244384" cy="21881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2264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161985"/>
            <a:ext cx="6324600" cy="590931"/>
          </a:xfrm>
        </p:spPr>
        <p:txBody>
          <a:bodyPr/>
          <a:lstStyle/>
          <a:p>
            <a:r>
              <a:rPr lang="en-US" dirty="0"/>
              <a:t>Why CQRS</a:t>
            </a:r>
          </a:p>
        </p:txBody>
      </p:sp>
    </p:spTree>
    <p:extLst>
      <p:ext uri="{BB962C8B-B14F-4D97-AF65-F5344CB8AC3E}">
        <p14:creationId xmlns:p14="http://schemas.microsoft.com/office/powerpoint/2010/main" val="40607093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 Placeholder 4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2156346" y="846161"/>
            <a:ext cx="8106770" cy="5768335"/>
            <a:chOff x="2156346" y="846161"/>
            <a:chExt cx="8106770" cy="5768335"/>
          </a:xfrm>
        </p:grpSpPr>
        <p:grpSp>
          <p:nvGrpSpPr>
            <p:cNvPr id="4" name="Group 3"/>
            <p:cNvGrpSpPr/>
            <p:nvPr/>
          </p:nvGrpSpPr>
          <p:grpSpPr>
            <a:xfrm>
              <a:off x="2156346" y="846161"/>
              <a:ext cx="8106770" cy="5768335"/>
              <a:chOff x="2156346" y="846161"/>
              <a:chExt cx="7749654" cy="5514231"/>
            </a:xfrm>
          </p:grpSpPr>
          <p:pic>
            <p:nvPicPr>
              <p:cNvPr id="5122" name="Picture 2" descr="Afficher l'image d'origine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86000" y="988292"/>
                <a:ext cx="7620000" cy="53721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Rectangle 2"/>
              <p:cNvSpPr/>
              <p:nvPr/>
            </p:nvSpPr>
            <p:spPr>
              <a:xfrm>
                <a:off x="2156346" y="846161"/>
                <a:ext cx="423081" cy="43672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>
                  <a:solidFill>
                    <a:schemeClr val="tx2"/>
                  </a:solidFill>
                </a:endParaRPr>
              </a:p>
            </p:txBody>
          </p:sp>
        </p:grp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08344" y="1260548"/>
              <a:ext cx="645350" cy="560032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1019" y="4832952"/>
              <a:ext cx="306948" cy="321255"/>
            </a:xfrm>
            <a:prstGeom prst="rect">
              <a:avLst/>
            </a:prstGeom>
          </p:spPr>
        </p:pic>
      </p:grpSp>
      <p:sp>
        <p:nvSpPr>
          <p:cNvPr id="17" name="Title 40"/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623166"/>
          </a:xfrm>
        </p:spPr>
        <p:txBody>
          <a:bodyPr/>
          <a:lstStyle/>
          <a:p>
            <a:r>
              <a:rPr lang="en-GB" dirty="0"/>
              <a:t>CQRS illustrated</a:t>
            </a:r>
            <a:endParaRPr lang="fr-FR" dirty="0"/>
          </a:p>
        </p:txBody>
      </p:sp>
      <p:grpSp>
        <p:nvGrpSpPr>
          <p:cNvPr id="12" name="Group 11"/>
          <p:cNvGrpSpPr/>
          <p:nvPr/>
        </p:nvGrpSpPr>
        <p:grpSpPr>
          <a:xfrm>
            <a:off x="1888482" y="2710326"/>
            <a:ext cx="3044761" cy="2310913"/>
            <a:chOff x="1888482" y="2710326"/>
            <a:chExt cx="3044761" cy="2310913"/>
          </a:xfrm>
        </p:grpSpPr>
        <p:pic>
          <p:nvPicPr>
            <p:cNvPr id="13" name="Picture 2" descr="directory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15" t="31177" r="65259" b="27220"/>
            <a:stretch/>
          </p:blipFill>
          <p:spPr bwMode="auto">
            <a:xfrm>
              <a:off x="3499556" y="2710326"/>
              <a:ext cx="1433687" cy="19858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Rectangle 13"/>
            <p:cNvSpPr/>
            <p:nvPr/>
          </p:nvSpPr>
          <p:spPr>
            <a:xfrm>
              <a:off x="1888482" y="2710326"/>
              <a:ext cx="1611073" cy="23109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schemeClr val="tx2"/>
                </a:solidFill>
              </a:endParaRPr>
            </a:p>
          </p:txBody>
        </p:sp>
      </p:grpSp>
      <p:pic>
        <p:nvPicPr>
          <p:cNvPr id="15" name="Picture 2" descr="Afficher l'image d'origine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1" t="74014" r="80154" b="9879"/>
          <a:stretch/>
        </p:blipFill>
        <p:spPr bwMode="auto">
          <a:xfrm>
            <a:off x="2594906" y="5162222"/>
            <a:ext cx="1275002" cy="905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Afficher l'image d'origine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1" t="74014" r="80154" b="9879"/>
          <a:stretch/>
        </p:blipFill>
        <p:spPr bwMode="auto">
          <a:xfrm>
            <a:off x="2558810" y="1808122"/>
            <a:ext cx="1275002" cy="905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/>
          <p:cNvSpPr/>
          <p:nvPr/>
        </p:nvSpPr>
        <p:spPr>
          <a:xfrm>
            <a:off x="2546000" y="2867561"/>
            <a:ext cx="1244384" cy="20940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 flipH="1" flipV="1">
            <a:off x="2313628" y="2775923"/>
            <a:ext cx="1935060" cy="8285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 flipH="1" flipV="1">
            <a:off x="3790381" y="1500676"/>
            <a:ext cx="1054887" cy="9888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3714341" y="4961659"/>
            <a:ext cx="1199736" cy="15150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3763447" y="2879356"/>
            <a:ext cx="1762206" cy="1985851"/>
            <a:chOff x="3763447" y="2879356"/>
            <a:chExt cx="1762206" cy="1985851"/>
          </a:xfrm>
        </p:grpSpPr>
        <p:grpSp>
          <p:nvGrpSpPr>
            <p:cNvPr id="31" name="Group 30"/>
            <p:cNvGrpSpPr/>
            <p:nvPr/>
          </p:nvGrpSpPr>
          <p:grpSpPr>
            <a:xfrm>
              <a:off x="4091966" y="2879356"/>
              <a:ext cx="1433687" cy="1985851"/>
              <a:chOff x="4091966" y="2879356"/>
              <a:chExt cx="1433687" cy="1985851"/>
            </a:xfrm>
          </p:grpSpPr>
          <p:grpSp>
            <p:nvGrpSpPr>
              <p:cNvPr id="33" name="Group 32"/>
              <p:cNvGrpSpPr/>
              <p:nvPr/>
            </p:nvGrpSpPr>
            <p:grpSpPr>
              <a:xfrm>
                <a:off x="4091966" y="2879356"/>
                <a:ext cx="1433687" cy="1985851"/>
                <a:chOff x="4091966" y="2879356"/>
                <a:chExt cx="1433687" cy="1985851"/>
              </a:xfrm>
            </p:grpSpPr>
            <p:pic>
              <p:nvPicPr>
                <p:cNvPr id="35" name="Picture 2" descr="directory"/>
                <p:cNvPicPr>
                  <a:picLocks noChangeAspect="1" noChangeArrowheads="1"/>
                </p:cNvPicPr>
                <p:nvPr/>
              </p:nvPicPr>
              <p:blipFill rotWithShape="1">
                <a:blip r:embed="rId6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2815" t="31177" r="65259" b="27220"/>
                <a:stretch/>
              </p:blipFill>
              <p:spPr bwMode="auto">
                <a:xfrm rot="2120142">
                  <a:off x="4091966" y="2879356"/>
                  <a:ext cx="1433687" cy="198585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6" name="Rectangle 35"/>
                <p:cNvSpPr/>
                <p:nvPr/>
              </p:nvSpPr>
              <p:spPr>
                <a:xfrm>
                  <a:off x="4635795" y="3604436"/>
                  <a:ext cx="839972" cy="839972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dirty="0">
                    <a:solidFill>
                      <a:schemeClr val="tx2"/>
                    </a:solidFill>
                  </a:endParaRPr>
                </a:p>
              </p:txBody>
            </p:sp>
          </p:grpSp>
          <p:pic>
            <p:nvPicPr>
              <p:cNvPr id="34" name="Picture 2" descr="directory"/>
              <p:cNvPicPr>
                <a:picLocks noChangeAspect="1" noChangeArrowheads="1"/>
              </p:cNvPicPr>
              <p:nvPr/>
            </p:nvPicPr>
            <p:blipFill rotWithShape="1">
              <a:blip r:embed="rId6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983" t="44735" r="67130" b="41340"/>
              <a:stretch/>
            </p:blipFill>
            <p:spPr bwMode="auto">
              <a:xfrm>
                <a:off x="4711838" y="3472373"/>
                <a:ext cx="646560" cy="66459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2" name="Picture 2" descr="Afficher l'image d'origine"/>
            <p:cNvPicPr>
              <a:picLocks noChangeAspect="1" noChangeArrowheads="1"/>
            </p:cNvPicPr>
            <p:nvPr/>
          </p:nvPicPr>
          <p:blipFill rotWithShape="1">
            <a:blip r:embed="rId3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420" t="46310" r="77518" b="44166"/>
            <a:stretch/>
          </p:blipFill>
          <p:spPr bwMode="auto">
            <a:xfrm>
              <a:off x="3763447" y="3604669"/>
              <a:ext cx="722323" cy="5352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7" name="Rectangle 36"/>
          <p:cNvSpPr/>
          <p:nvPr/>
        </p:nvSpPr>
        <p:spPr>
          <a:xfrm>
            <a:off x="2546000" y="2737461"/>
            <a:ext cx="1244384" cy="21881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00041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 Placeholder 4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2156346" y="846161"/>
            <a:ext cx="8106770" cy="5768335"/>
            <a:chOff x="2156346" y="846161"/>
            <a:chExt cx="8106770" cy="5768335"/>
          </a:xfrm>
        </p:grpSpPr>
        <p:grpSp>
          <p:nvGrpSpPr>
            <p:cNvPr id="4" name="Group 3"/>
            <p:cNvGrpSpPr/>
            <p:nvPr/>
          </p:nvGrpSpPr>
          <p:grpSpPr>
            <a:xfrm>
              <a:off x="2156346" y="846161"/>
              <a:ext cx="8106770" cy="5768335"/>
              <a:chOff x="2156346" y="846161"/>
              <a:chExt cx="7749654" cy="5514231"/>
            </a:xfrm>
          </p:grpSpPr>
          <p:pic>
            <p:nvPicPr>
              <p:cNvPr id="5122" name="Picture 2" descr="Afficher l'image d'origine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86000" y="988292"/>
                <a:ext cx="7620000" cy="53721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Rectangle 2"/>
              <p:cNvSpPr/>
              <p:nvPr/>
            </p:nvSpPr>
            <p:spPr>
              <a:xfrm>
                <a:off x="2156346" y="846161"/>
                <a:ext cx="423081" cy="43672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>
                  <a:solidFill>
                    <a:schemeClr val="tx2"/>
                  </a:solidFill>
                </a:endParaRPr>
              </a:p>
            </p:txBody>
          </p:sp>
        </p:grp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08344" y="1260548"/>
              <a:ext cx="645350" cy="560032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1019" y="4832952"/>
              <a:ext cx="306948" cy="321255"/>
            </a:xfrm>
            <a:prstGeom prst="rect">
              <a:avLst/>
            </a:prstGeom>
          </p:spPr>
        </p:pic>
      </p:grpSp>
      <p:grpSp>
        <p:nvGrpSpPr>
          <p:cNvPr id="12" name="Group 11"/>
          <p:cNvGrpSpPr/>
          <p:nvPr/>
        </p:nvGrpSpPr>
        <p:grpSpPr>
          <a:xfrm>
            <a:off x="1888482" y="2710326"/>
            <a:ext cx="3044761" cy="2310913"/>
            <a:chOff x="1888482" y="2710326"/>
            <a:chExt cx="3044761" cy="2310913"/>
          </a:xfrm>
        </p:grpSpPr>
        <p:pic>
          <p:nvPicPr>
            <p:cNvPr id="13" name="Picture 2" descr="directory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15" t="31177" r="65259" b="27220"/>
            <a:stretch/>
          </p:blipFill>
          <p:spPr bwMode="auto">
            <a:xfrm>
              <a:off x="3499556" y="2710326"/>
              <a:ext cx="1433687" cy="19858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Rectangle 13"/>
            <p:cNvSpPr/>
            <p:nvPr/>
          </p:nvSpPr>
          <p:spPr>
            <a:xfrm>
              <a:off x="1888482" y="2710326"/>
              <a:ext cx="1611073" cy="23109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schemeClr val="tx2"/>
                </a:solidFill>
              </a:endParaRPr>
            </a:p>
          </p:txBody>
        </p:sp>
      </p:grpSp>
      <p:pic>
        <p:nvPicPr>
          <p:cNvPr id="17" name="Picture 2" descr="Afficher l'image d'origine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1" t="74014" r="80154" b="9879"/>
          <a:stretch/>
        </p:blipFill>
        <p:spPr bwMode="auto">
          <a:xfrm>
            <a:off x="2594906" y="5162222"/>
            <a:ext cx="1275002" cy="905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Afficher l'image d'origine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1" t="74014" r="80154" b="9879"/>
          <a:stretch/>
        </p:blipFill>
        <p:spPr bwMode="auto">
          <a:xfrm>
            <a:off x="2558810" y="1808122"/>
            <a:ext cx="1275002" cy="905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Group 18"/>
          <p:cNvGrpSpPr/>
          <p:nvPr/>
        </p:nvGrpSpPr>
        <p:grpSpPr>
          <a:xfrm>
            <a:off x="3763447" y="2879356"/>
            <a:ext cx="1762206" cy="1985851"/>
            <a:chOff x="3763447" y="2879356"/>
            <a:chExt cx="1762206" cy="1985851"/>
          </a:xfrm>
        </p:grpSpPr>
        <p:grpSp>
          <p:nvGrpSpPr>
            <p:cNvPr id="20" name="Group 19"/>
            <p:cNvGrpSpPr/>
            <p:nvPr/>
          </p:nvGrpSpPr>
          <p:grpSpPr>
            <a:xfrm>
              <a:off x="4091966" y="2879356"/>
              <a:ext cx="1433687" cy="1985851"/>
              <a:chOff x="4091966" y="2879356"/>
              <a:chExt cx="1433687" cy="1985851"/>
            </a:xfrm>
          </p:grpSpPr>
          <p:grpSp>
            <p:nvGrpSpPr>
              <p:cNvPr id="22" name="Group 21"/>
              <p:cNvGrpSpPr/>
              <p:nvPr/>
            </p:nvGrpSpPr>
            <p:grpSpPr>
              <a:xfrm>
                <a:off x="4091966" y="2879356"/>
                <a:ext cx="1433687" cy="1985851"/>
                <a:chOff x="4091966" y="2879356"/>
                <a:chExt cx="1433687" cy="1985851"/>
              </a:xfrm>
            </p:grpSpPr>
            <p:pic>
              <p:nvPicPr>
                <p:cNvPr id="24" name="Picture 2" descr="directory"/>
                <p:cNvPicPr>
                  <a:picLocks noChangeAspect="1" noChangeArrowheads="1"/>
                </p:cNvPicPr>
                <p:nvPr/>
              </p:nvPicPr>
              <p:blipFill rotWithShape="1"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2815" t="31177" r="65259" b="27220"/>
                <a:stretch/>
              </p:blipFill>
              <p:spPr bwMode="auto">
                <a:xfrm rot="2120142">
                  <a:off x="4091966" y="2879356"/>
                  <a:ext cx="1433687" cy="198585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25" name="Rectangle 24"/>
                <p:cNvSpPr/>
                <p:nvPr/>
              </p:nvSpPr>
              <p:spPr>
                <a:xfrm>
                  <a:off x="4635795" y="3604436"/>
                  <a:ext cx="839972" cy="839972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dirty="0">
                    <a:solidFill>
                      <a:schemeClr val="tx2"/>
                    </a:solidFill>
                  </a:endParaRPr>
                </a:p>
              </p:txBody>
            </p:sp>
          </p:grpSp>
          <p:pic>
            <p:nvPicPr>
              <p:cNvPr id="23" name="Picture 2" descr="directory"/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983" t="44735" r="67130" b="41340"/>
              <a:stretch/>
            </p:blipFill>
            <p:spPr bwMode="auto">
              <a:xfrm>
                <a:off x="4711838" y="3472373"/>
                <a:ext cx="646560" cy="66459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1" name="Picture 2" descr="Afficher l'image d'origine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420" t="46310" r="77518" b="44166"/>
            <a:stretch/>
          </p:blipFill>
          <p:spPr bwMode="auto">
            <a:xfrm>
              <a:off x="3763447" y="3604669"/>
              <a:ext cx="722323" cy="5352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6" name="Rectangle 25"/>
          <p:cNvSpPr/>
          <p:nvPr/>
        </p:nvSpPr>
        <p:spPr>
          <a:xfrm flipH="1" flipV="1">
            <a:off x="2313628" y="2775923"/>
            <a:ext cx="1935060" cy="8285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480855" y="4241346"/>
            <a:ext cx="6099559" cy="21093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2546000" y="2737461"/>
            <a:ext cx="1244384" cy="4694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80855" y="4553024"/>
            <a:ext cx="2118067" cy="1939852"/>
          </a:xfrm>
          <a:prstGeom prst="rect">
            <a:avLst/>
          </a:prstGeom>
          <a:noFill/>
        </p:spPr>
        <p:txBody>
          <a:bodyPr wrap="square" rtlCol="0" anchor="ctr" anchorCtr="1">
            <a:noAutofit/>
          </a:bodyPr>
          <a:lstStyle/>
          <a:p>
            <a:pPr algn="ctr"/>
            <a:r>
              <a:rPr lang="en-GB" sz="2000" dirty="0">
                <a:solidFill>
                  <a:srgbClr val="0078D7"/>
                </a:solidFill>
              </a:rPr>
              <a:t>Classical </a:t>
            </a:r>
            <a:br>
              <a:rPr lang="en-GB" sz="2000" dirty="0">
                <a:solidFill>
                  <a:srgbClr val="0078D7"/>
                </a:solidFill>
              </a:rPr>
            </a:br>
            <a:r>
              <a:rPr lang="en-GB" sz="2000" dirty="0">
                <a:solidFill>
                  <a:srgbClr val="0078D7"/>
                </a:solidFill>
              </a:rPr>
              <a:t>transactional databases</a:t>
            </a:r>
            <a:br>
              <a:rPr lang="en-GB" sz="2000" dirty="0">
                <a:solidFill>
                  <a:srgbClr val="0078D7"/>
                </a:solidFill>
              </a:rPr>
            </a:br>
            <a:r>
              <a:rPr lang="en-GB" sz="2000" dirty="0">
                <a:solidFill>
                  <a:srgbClr val="0078D7"/>
                </a:solidFill>
              </a:rPr>
              <a:t>RDBMS </a:t>
            </a:r>
            <a:br>
              <a:rPr lang="en-GB" sz="2000" dirty="0">
                <a:solidFill>
                  <a:srgbClr val="0078D7"/>
                </a:solidFill>
              </a:rPr>
            </a:br>
            <a:r>
              <a:rPr lang="en-GB" sz="2000" dirty="0">
                <a:solidFill>
                  <a:srgbClr val="0078D7"/>
                </a:solidFill>
              </a:rPr>
              <a:t>(ACID)</a:t>
            </a:r>
          </a:p>
          <a:p>
            <a:pPr algn="ctr"/>
            <a:endParaRPr lang="en-GB" sz="2000" dirty="0">
              <a:solidFill>
                <a:srgbClr val="0078D7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71468" y="1309564"/>
            <a:ext cx="2540081" cy="1890835"/>
          </a:xfrm>
          <a:prstGeom prst="rect">
            <a:avLst/>
          </a:prstGeom>
          <a:noFill/>
        </p:spPr>
        <p:txBody>
          <a:bodyPr wrap="square" rtlCol="0" anchor="ctr" anchorCtr="1">
            <a:noAutofit/>
          </a:bodyPr>
          <a:lstStyle/>
          <a:p>
            <a:pPr algn="ctr"/>
            <a:r>
              <a:rPr lang="en-GB" sz="2000" dirty="0">
                <a:solidFill>
                  <a:srgbClr val="5C2C8F"/>
                </a:solidFill>
              </a:rPr>
              <a:t>« ready-to-eat data », Caches, </a:t>
            </a:r>
            <a:br>
              <a:rPr lang="en-GB" sz="2000" dirty="0">
                <a:solidFill>
                  <a:srgbClr val="5C2C8F"/>
                </a:solidFill>
              </a:rPr>
            </a:br>
            <a:r>
              <a:rPr lang="en-GB" sz="2000" dirty="0">
                <a:solidFill>
                  <a:srgbClr val="5C2C8F"/>
                </a:solidFill>
              </a:rPr>
              <a:t>non-normalized models, </a:t>
            </a:r>
            <a:br>
              <a:rPr lang="en-GB" sz="2000" dirty="0">
                <a:solidFill>
                  <a:srgbClr val="5C2C8F"/>
                </a:solidFill>
              </a:rPr>
            </a:br>
            <a:r>
              <a:rPr lang="en-GB" sz="2000" dirty="0">
                <a:solidFill>
                  <a:srgbClr val="5C2C8F"/>
                </a:solidFill>
              </a:rPr>
              <a:t>(no SQL)</a:t>
            </a:r>
          </a:p>
        </p:txBody>
      </p:sp>
      <p:sp>
        <p:nvSpPr>
          <p:cNvPr id="29" name="Title 40"/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623166"/>
          </a:xfrm>
        </p:spPr>
        <p:txBody>
          <a:bodyPr/>
          <a:lstStyle/>
          <a:p>
            <a:r>
              <a:rPr lang="en-GB" dirty="0"/>
              <a:t>CQRS illustrated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39619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1093" y="3390603"/>
            <a:ext cx="2773162" cy="15167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1275" y="3218112"/>
            <a:ext cx="2915478" cy="1508567"/>
          </a:xfrm>
          <a:prstGeom prst="rect">
            <a:avLst/>
          </a:prstGeom>
        </p:spPr>
      </p:pic>
      <p:sp>
        <p:nvSpPr>
          <p:cNvPr id="38" name="Content Placeholder 37"/>
          <p:cNvSpPr>
            <a:spLocks noGrp="1"/>
          </p:cNvSpPr>
          <p:nvPr>
            <p:ph idx="1"/>
          </p:nvPr>
        </p:nvSpPr>
        <p:spPr>
          <a:xfrm>
            <a:off x="211831" y="414119"/>
            <a:ext cx="4876800" cy="3108014"/>
          </a:xfrm>
        </p:spPr>
        <p:txBody>
          <a:bodyPr anchor="t">
            <a:normAutofit/>
          </a:bodyPr>
          <a:lstStyle/>
          <a:p>
            <a:pPr algn="ctr"/>
            <a:r>
              <a:rPr lang="en-US" sz="5400" b="1" dirty="0">
                <a:solidFill>
                  <a:srgbClr val="0078D7"/>
                </a:solidFill>
              </a:rPr>
              <a:t>Command</a:t>
            </a:r>
          </a:p>
          <a:p>
            <a:pPr algn="ctr"/>
            <a:r>
              <a:rPr lang="fr-FR" sz="1800" b="1" cap="all" dirty="0"/>
              <a:t>Triggers an action</a:t>
            </a:r>
          </a:p>
          <a:p>
            <a:pPr algn="ctr"/>
            <a:r>
              <a:rPr lang="fr-FR" sz="1800" dirty="0" err="1"/>
              <a:t>Modify</a:t>
            </a:r>
            <a:r>
              <a:rPr lang="fr-FR" sz="1800" dirty="0"/>
              <a:t> the state of the system</a:t>
            </a:r>
            <a:br>
              <a:rPr lang="fr-FR" sz="1800" dirty="0"/>
            </a:br>
            <a:endParaRPr lang="fr-FR" sz="1800" dirty="0"/>
          </a:p>
          <a:p>
            <a:pPr algn="ctr"/>
            <a:r>
              <a:rPr lang="fr-FR" sz="1800" dirty="0"/>
              <a:t>&gt;&gt; </a:t>
            </a:r>
            <a:r>
              <a:rPr lang="fr-FR" sz="1800" dirty="0" err="1"/>
              <a:t>Don’t</a:t>
            </a:r>
            <a:r>
              <a:rPr lang="fr-FR" sz="1800" dirty="0"/>
              <a:t> return data ! &lt;&lt;</a:t>
            </a:r>
          </a:p>
          <a:p>
            <a:pPr algn="ctr"/>
            <a:r>
              <a:rPr lang="fr-FR" sz="1800" dirty="0" err="1"/>
              <a:t>Imperative</a:t>
            </a:r>
            <a:r>
              <a:rPr lang="fr-FR" sz="1800" dirty="0"/>
              <a:t> </a:t>
            </a:r>
            <a:r>
              <a:rPr lang="fr-FR" sz="1800" dirty="0" err="1"/>
              <a:t>Verb</a:t>
            </a:r>
            <a:endParaRPr lang="fr-FR" sz="1800" dirty="0"/>
          </a:p>
          <a:p>
            <a:pPr algn="ctr"/>
            <a:r>
              <a:rPr lang="fr-FR" sz="1800" dirty="0"/>
              <a:t>Ex: </a:t>
            </a:r>
            <a:r>
              <a:rPr lang="fr-FR" sz="1800" b="1" dirty="0" err="1">
                <a:solidFill>
                  <a:srgbClr val="0078D7"/>
                </a:solidFill>
              </a:rPr>
              <a:t>BookARoom</a:t>
            </a:r>
            <a:endParaRPr lang="fr-FR" sz="1800" b="1" dirty="0">
              <a:solidFill>
                <a:srgbClr val="0078D7"/>
              </a:solidFill>
            </a:endParaRPr>
          </a:p>
          <a:p>
            <a:pPr algn="ctr"/>
            <a:endParaRPr lang="en-US" sz="1800" dirty="0"/>
          </a:p>
          <a:p>
            <a:pPr marL="1200150" lvl="2" indent="-571500" algn="ctr"/>
            <a:endParaRPr lang="en-US" sz="3200" dirty="0"/>
          </a:p>
        </p:txBody>
      </p:sp>
      <p:sp>
        <p:nvSpPr>
          <p:cNvPr id="6" name="Content Placeholder 37"/>
          <p:cNvSpPr txBox="1">
            <a:spLocks/>
          </p:cNvSpPr>
          <p:nvPr/>
        </p:nvSpPr>
        <p:spPr>
          <a:xfrm>
            <a:off x="6644008" y="414118"/>
            <a:ext cx="4876800" cy="318703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Segoe" panose="020B0502040504020203"/>
                <a:ea typeface="+mn-ea"/>
                <a:cs typeface="+mn-cs"/>
              </a:defRPr>
            </a:lvl1pPr>
            <a:lvl2pPr marL="360363" indent="-360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" panose="020B0502040504020203"/>
                <a:ea typeface="+mn-ea"/>
                <a:cs typeface="+mn-cs"/>
              </a:defRPr>
            </a:lvl2pPr>
            <a:lvl3pPr marL="628650" indent="-254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Char char="–"/>
              <a:tabLst>
                <a:tab pos="895350" algn="l"/>
              </a:tabLst>
              <a:defRPr sz="2400" kern="1200">
                <a:solidFill>
                  <a:schemeClr val="tx1"/>
                </a:solidFill>
                <a:latin typeface="Segoe" panose="020B0502040504020203"/>
                <a:ea typeface="+mn-ea"/>
                <a:cs typeface="+mn-cs"/>
              </a:defRPr>
            </a:lvl3pPr>
            <a:lvl4pPr marL="895350" indent="476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Segoe" panose="020B0502040504020203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Segoe" panose="020B0502040504020203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5400" b="1" dirty="0">
                <a:solidFill>
                  <a:srgbClr val="5C2C8F"/>
                </a:solidFill>
              </a:rPr>
              <a:t>Query</a:t>
            </a:r>
          </a:p>
          <a:p>
            <a:pPr algn="ctr"/>
            <a:r>
              <a:rPr lang="fr-FR" sz="1800" b="1" cap="all" dirty="0" err="1"/>
              <a:t>Asks</a:t>
            </a:r>
            <a:r>
              <a:rPr lang="fr-FR" sz="1800" b="1" cap="all" dirty="0"/>
              <a:t> for An information</a:t>
            </a:r>
          </a:p>
          <a:p>
            <a:pPr algn="ctr"/>
            <a:r>
              <a:rPr lang="fr-FR" sz="1800" dirty="0"/>
              <a:t>Read-</a:t>
            </a:r>
            <a:r>
              <a:rPr lang="fr-FR" sz="1800" dirty="0" err="1"/>
              <a:t>only</a:t>
            </a:r>
            <a:r>
              <a:rPr lang="fr-FR" sz="1800" dirty="0"/>
              <a:t>!</a:t>
            </a:r>
            <a:br>
              <a:rPr lang="fr-FR" sz="1800" dirty="0"/>
            </a:br>
            <a:endParaRPr lang="fr-FR" sz="1800" dirty="0"/>
          </a:p>
          <a:p>
            <a:pPr algn="ctr"/>
            <a:r>
              <a:rPr lang="fr-FR" sz="1800" dirty="0" err="1"/>
              <a:t>Get</a:t>
            </a:r>
            <a:r>
              <a:rPr lang="fr-FR" sz="1800" dirty="0"/>
              <a:t> back data</a:t>
            </a:r>
          </a:p>
          <a:p>
            <a:pPr algn="ctr"/>
            <a:r>
              <a:rPr lang="fr-FR" sz="1800" dirty="0" err="1"/>
              <a:t>Imperative</a:t>
            </a:r>
            <a:r>
              <a:rPr lang="fr-FR" sz="1800" dirty="0"/>
              <a:t> </a:t>
            </a:r>
            <a:r>
              <a:rPr lang="fr-FR" sz="1800" dirty="0" err="1"/>
              <a:t>Verb</a:t>
            </a:r>
            <a:endParaRPr lang="fr-FR" sz="1800" dirty="0"/>
          </a:p>
          <a:p>
            <a:pPr algn="ctr"/>
            <a:r>
              <a:rPr lang="fr-FR" sz="1800" dirty="0"/>
              <a:t>Ex: </a:t>
            </a:r>
            <a:r>
              <a:rPr lang="fr-FR" sz="1800" b="1" dirty="0" err="1">
                <a:solidFill>
                  <a:srgbClr val="5C2C8F"/>
                </a:solidFill>
              </a:rPr>
              <a:t>GetAvailableRooms</a:t>
            </a:r>
            <a:endParaRPr lang="fr-FR" sz="1800" b="1" dirty="0">
              <a:solidFill>
                <a:srgbClr val="5C2C8F"/>
              </a:solidFill>
            </a:endParaRPr>
          </a:p>
          <a:p>
            <a:pPr algn="ctr"/>
            <a:endParaRPr lang="en-US" sz="1800" dirty="0"/>
          </a:p>
          <a:p>
            <a:pPr marL="571500" indent="-571500" algn="ctr">
              <a:buFont typeface="Arial" panose="020B0604020202020204" pitchFamily="34" charset="0"/>
              <a:buChar char="•"/>
            </a:pPr>
            <a:endParaRPr lang="en-US" sz="3600" dirty="0"/>
          </a:p>
        </p:txBody>
      </p:sp>
      <p:sp>
        <p:nvSpPr>
          <p:cNvPr id="8" name="Content Placeholder 37"/>
          <p:cNvSpPr txBox="1">
            <a:spLocks/>
          </p:cNvSpPr>
          <p:nvPr/>
        </p:nvSpPr>
        <p:spPr>
          <a:xfrm>
            <a:off x="3427920" y="4226789"/>
            <a:ext cx="4876800" cy="449318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Segoe" panose="020B0502040504020203"/>
                <a:ea typeface="+mn-ea"/>
                <a:cs typeface="+mn-cs"/>
              </a:defRPr>
            </a:lvl1pPr>
            <a:lvl2pPr marL="360363" indent="-360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" panose="020B0502040504020203"/>
                <a:ea typeface="+mn-ea"/>
                <a:cs typeface="+mn-cs"/>
              </a:defRPr>
            </a:lvl2pPr>
            <a:lvl3pPr marL="628650" indent="-254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Char char="–"/>
              <a:tabLst>
                <a:tab pos="895350" algn="l"/>
              </a:tabLst>
              <a:defRPr sz="2400" kern="1200">
                <a:solidFill>
                  <a:schemeClr val="tx1"/>
                </a:solidFill>
                <a:latin typeface="Segoe" panose="020B0502040504020203"/>
                <a:ea typeface="+mn-ea"/>
                <a:cs typeface="+mn-cs"/>
              </a:defRPr>
            </a:lvl3pPr>
            <a:lvl4pPr marL="895350" indent="476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Segoe" panose="020B0502040504020203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Segoe" panose="020B0502040504020203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5400" b="1" dirty="0"/>
              <a:t>Event</a:t>
            </a:r>
          </a:p>
          <a:p>
            <a:pPr algn="ctr"/>
            <a:r>
              <a:rPr lang="fr-FR" sz="1800" b="1" cap="all" dirty="0" err="1"/>
              <a:t>already</a:t>
            </a:r>
            <a:r>
              <a:rPr lang="fr-FR" sz="1800" b="1" cap="all" dirty="0"/>
              <a:t> </a:t>
            </a:r>
            <a:r>
              <a:rPr lang="fr-FR" sz="1800" b="1" cap="all" dirty="0" err="1"/>
              <a:t>happened</a:t>
            </a:r>
            <a:br>
              <a:rPr lang="fr-FR" sz="1800" b="1" cap="all" dirty="0"/>
            </a:br>
            <a:r>
              <a:rPr lang="fr-FR" sz="1800" dirty="0"/>
              <a:t>(Immutable)</a:t>
            </a:r>
          </a:p>
          <a:p>
            <a:pPr algn="ctr"/>
            <a:r>
              <a:rPr lang="fr-FR" sz="1800" dirty="0" err="1"/>
              <a:t>Past-tense</a:t>
            </a:r>
            <a:br>
              <a:rPr lang="fr-FR" sz="1800" dirty="0"/>
            </a:br>
            <a:r>
              <a:rPr lang="fr-FR" sz="1800" dirty="0"/>
              <a:t>Ex: </a:t>
            </a:r>
            <a:r>
              <a:rPr lang="fr-FR" sz="1800" b="1" dirty="0" err="1">
                <a:solidFill>
                  <a:schemeClr val="bg1">
                    <a:lumMod val="50000"/>
                  </a:schemeClr>
                </a:solidFill>
              </a:rPr>
              <a:t>RoomBooked</a:t>
            </a:r>
            <a:endParaRPr lang="fr-FR" sz="1800" b="1" dirty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endParaRPr lang="en-US" sz="1800" dirty="0"/>
          </a:p>
          <a:p>
            <a:pPr marL="571500" indent="-571500" algn="ctr">
              <a:buFont typeface="Arial" panose="020B0604020202020204" pitchFamily="34" charset="0"/>
              <a:buChar char="•"/>
            </a:pP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521714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161985"/>
            <a:ext cx="6324600" cy="590931"/>
          </a:xfrm>
        </p:spPr>
        <p:txBody>
          <a:bodyPr/>
          <a:lstStyle/>
          <a:p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6079143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619539" y="1526789"/>
            <a:ext cx="10515600" cy="1425968"/>
          </a:xfrm>
        </p:spPr>
        <p:txBody>
          <a:bodyPr>
            <a:noAutofit/>
          </a:bodyPr>
          <a:lstStyle/>
          <a:p>
            <a:r>
              <a:rPr lang="en-US" dirty="0"/>
              <a:t>Open Source </a:t>
            </a:r>
            <a:r>
              <a:rPr lang="en-US" dirty="0"/>
              <a:t>Implementation </a:t>
            </a:r>
            <a:r>
              <a:rPr lang="en-US" dirty="0"/>
              <a:t>available on GitHub</a:t>
            </a:r>
          </a:p>
          <a:p>
            <a:r>
              <a:rPr lang="en-US" dirty="0"/>
              <a:t>2 main parts:</a:t>
            </a:r>
            <a:endParaRPr lang="en-US" sz="2400" dirty="0"/>
          </a:p>
          <a:p>
            <a:r>
              <a:rPr lang="en-US" sz="2400" dirty="0"/>
              <a:t>	</a:t>
            </a:r>
            <a:r>
              <a:rPr lang="en-US" sz="2400" b="1" dirty="0" err="1">
                <a:solidFill>
                  <a:schemeClr val="tx2">
                    <a:lumMod val="75000"/>
                  </a:schemeClr>
                </a:solidFill>
              </a:rPr>
              <a:t>CoreClr</a:t>
            </a:r>
            <a:r>
              <a:rPr lang="en-US" sz="2400" dirty="0"/>
              <a:t> (Runtime execution) (C++)</a:t>
            </a:r>
          </a:p>
          <a:p>
            <a:r>
              <a:rPr lang="en-US" sz="2400" dirty="0"/>
              <a:t>	</a:t>
            </a:r>
            <a:r>
              <a:rPr lang="en-US" sz="2400" b="1" dirty="0" err="1">
                <a:solidFill>
                  <a:schemeClr val="tx2">
                    <a:lumMod val="75000"/>
                  </a:schemeClr>
                </a:solidFill>
              </a:rPr>
              <a:t>CoreFx</a:t>
            </a:r>
            <a:r>
              <a:rPr lang="en-US" sz="2400" dirty="0"/>
              <a:t> (including classes, collections, file systems, xml, etc.) (C#)</a:t>
            </a:r>
          </a:p>
          <a:p>
            <a:endParaRPr lang="en-US" sz="2400" dirty="0"/>
          </a:p>
          <a:p>
            <a:endParaRPr lang="en-US" dirty="0"/>
          </a:p>
          <a:p>
            <a:r>
              <a:rPr lang="en-US" b="1" dirty="0"/>
              <a:t>ASP.NET Core 1.0</a:t>
            </a:r>
            <a:r>
              <a:rPr lang="en-US" dirty="0"/>
              <a:t> framework </a:t>
            </a:r>
            <a:r>
              <a:rPr lang="fr-FR" dirty="0"/>
              <a:t>relies on </a:t>
            </a:r>
            <a:r>
              <a:rPr lang="fr-FR" dirty="0" err="1"/>
              <a:t>it</a:t>
            </a:r>
            <a:endParaRPr lang="en-US" dirty="0"/>
          </a:p>
          <a:p>
            <a:r>
              <a:rPr lang="en-US" dirty="0"/>
              <a:t>Classic deployment or </a:t>
            </a:r>
          </a:p>
          <a:p>
            <a:r>
              <a:rPr lang="en-US" dirty="0"/>
              <a:t>Container deployment  (Linux or Windows)</a:t>
            </a:r>
          </a:p>
          <a:p>
            <a:endParaRPr lang="en-US" dirty="0"/>
          </a:p>
          <a:p>
            <a:endParaRPr lang="en-US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	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.NET </a:t>
            </a:r>
            <a:r>
              <a:rPr lang="fr-FR" dirty="0" err="1"/>
              <a:t>Core</a:t>
            </a:r>
            <a:endParaRPr lang="fr-FR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3"/>
          </p:nvPr>
        </p:nvSpPr>
        <p:spPr>
          <a:xfrm>
            <a:off x="35361" y="985285"/>
            <a:ext cx="12192000" cy="544512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00863D"/>
                </a:solidFill>
              </a:rPr>
              <a:t>// Licensed to the .NET Foundation under one or more agreements.</a:t>
            </a:r>
            <a:endParaRPr lang="fr-FR" sz="2400" dirty="0">
              <a:solidFill>
                <a:srgbClr val="00863D"/>
              </a:solidFill>
            </a:endParaRPr>
          </a:p>
        </p:txBody>
      </p:sp>
      <p:grpSp>
        <p:nvGrpSpPr>
          <p:cNvPr id="14" name="Groupe 13"/>
          <p:cNvGrpSpPr/>
          <p:nvPr/>
        </p:nvGrpSpPr>
        <p:grpSpPr>
          <a:xfrm>
            <a:off x="699054" y="3563293"/>
            <a:ext cx="9895780" cy="776022"/>
            <a:chOff x="570836" y="5459160"/>
            <a:chExt cx="9895780" cy="776022"/>
          </a:xfrm>
        </p:grpSpPr>
        <p:pic>
          <p:nvPicPr>
            <p:cNvPr id="15" name="Picture 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22104" y="5598772"/>
              <a:ext cx="544512" cy="544512"/>
            </a:xfrm>
            <a:prstGeom prst="rect">
              <a:avLst/>
            </a:prstGeom>
          </p:spPr>
        </p:pic>
        <p:pic>
          <p:nvPicPr>
            <p:cNvPr id="16" name="Picture 2" descr="Icon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0836" y="5568014"/>
              <a:ext cx="495011" cy="5940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Image 1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4364" y="5515182"/>
              <a:ext cx="720000" cy="720000"/>
            </a:xfrm>
            <a:prstGeom prst="rect">
              <a:avLst/>
            </a:prstGeom>
          </p:spPr>
        </p:pic>
        <p:pic>
          <p:nvPicPr>
            <p:cNvPr id="18" name="Image 1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34966" y="5598772"/>
              <a:ext cx="720000" cy="494400"/>
            </a:xfrm>
            <a:prstGeom prst="rect">
              <a:avLst/>
            </a:prstGeom>
          </p:spPr>
        </p:pic>
        <p:pic>
          <p:nvPicPr>
            <p:cNvPr id="19" name="Image 18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10916" y="5568014"/>
              <a:ext cx="720000" cy="614334"/>
            </a:xfrm>
            <a:prstGeom prst="rect">
              <a:avLst/>
            </a:prstGeom>
          </p:spPr>
        </p:pic>
        <p:pic>
          <p:nvPicPr>
            <p:cNvPr id="20" name="Image 19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5749" y="5566152"/>
              <a:ext cx="360335" cy="540000"/>
            </a:xfrm>
            <a:prstGeom prst="rect">
              <a:avLst/>
            </a:prstGeom>
          </p:spPr>
        </p:pic>
        <p:pic>
          <p:nvPicPr>
            <p:cNvPr id="21" name="Image 20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02301" y="5485972"/>
              <a:ext cx="720000" cy="720000"/>
            </a:xfrm>
            <a:prstGeom prst="rect">
              <a:avLst/>
            </a:prstGeom>
          </p:spPr>
        </p:pic>
        <p:pic>
          <p:nvPicPr>
            <p:cNvPr id="22" name="Image 21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50719" y="5598771"/>
              <a:ext cx="1013685" cy="540000"/>
            </a:xfrm>
            <a:prstGeom prst="rect">
              <a:avLst/>
            </a:prstGeom>
          </p:spPr>
        </p:pic>
        <p:pic>
          <p:nvPicPr>
            <p:cNvPr id="23" name="Image 22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73686" y="5635181"/>
              <a:ext cx="720000" cy="480000"/>
            </a:xfrm>
            <a:prstGeom prst="rect">
              <a:avLst/>
            </a:prstGeom>
          </p:spPr>
        </p:pic>
        <p:pic>
          <p:nvPicPr>
            <p:cNvPr id="24" name="Image 23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38732" y="5459160"/>
              <a:ext cx="720000" cy="720000"/>
            </a:xfrm>
            <a:prstGeom prst="rect">
              <a:avLst/>
            </a:prstGeom>
          </p:spPr>
        </p:pic>
      </p:grpSp>
      <p:pic>
        <p:nvPicPr>
          <p:cNvPr id="25" name="Image 24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3395" y="5182911"/>
            <a:ext cx="1209612" cy="1018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130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092" y="524312"/>
            <a:ext cx="10343094" cy="4335558"/>
          </a:xfrm>
          <a:prstGeom prst="rect">
            <a:avLst/>
          </a:prstGeom>
          <a:ln w="6350">
            <a:solidFill>
              <a:schemeClr val="accent1"/>
            </a:solidFill>
          </a:ln>
        </p:spPr>
      </p:pic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458181" y="2644810"/>
            <a:ext cx="7445953" cy="3896268"/>
          </a:xfrm>
          <a:prstGeom prst="rect">
            <a:avLst/>
          </a:prstGeom>
          <a:ln w="635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7445256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020" y="548044"/>
            <a:ext cx="11426048" cy="4265611"/>
          </a:xfrm>
          <a:prstGeom prst="rect">
            <a:avLst/>
          </a:prstGeom>
          <a:ln w="6350">
            <a:solidFill>
              <a:schemeClr val="accent1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4082" y="2850180"/>
            <a:ext cx="9800390" cy="3838486"/>
          </a:xfrm>
          <a:prstGeom prst="rect">
            <a:avLst/>
          </a:prstGeom>
          <a:ln w="635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0184243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187191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516" y="423333"/>
            <a:ext cx="10058400" cy="6341345"/>
          </a:xfrm>
          <a:prstGeom prst="rect">
            <a:avLst/>
          </a:prstGeom>
          <a:ln w="6350">
            <a:solidFill>
              <a:schemeClr val="accent1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9552"/>
          <a:stretch/>
        </p:blipFill>
        <p:spPr>
          <a:xfrm>
            <a:off x="3810000" y="2076450"/>
            <a:ext cx="3924300" cy="781050"/>
          </a:xfrm>
          <a:prstGeom prst="rect">
            <a:avLst/>
          </a:prstGeom>
          <a:ln w="6350">
            <a:noFill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9552"/>
          <a:stretch/>
        </p:blipFill>
        <p:spPr>
          <a:xfrm>
            <a:off x="3733800" y="2190750"/>
            <a:ext cx="4133850" cy="1352550"/>
          </a:xfrm>
          <a:prstGeom prst="rect">
            <a:avLst/>
          </a:prstGeom>
          <a:ln w="6350">
            <a:noFill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9552"/>
          <a:stretch/>
        </p:blipFill>
        <p:spPr>
          <a:xfrm rot="5400000">
            <a:off x="-687477" y="2741526"/>
            <a:ext cx="6206070" cy="1569684"/>
          </a:xfrm>
          <a:prstGeom prst="rect">
            <a:avLst/>
          </a:prstGeom>
          <a:ln w="6350">
            <a:noFill/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9552"/>
          <a:stretch/>
        </p:blipFill>
        <p:spPr>
          <a:xfrm>
            <a:off x="7962901" y="855038"/>
            <a:ext cx="1563482" cy="3221662"/>
          </a:xfrm>
          <a:prstGeom prst="rect">
            <a:avLst/>
          </a:prstGeom>
          <a:ln w="6350">
            <a:noFill/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9552"/>
          <a:stretch/>
        </p:blipFill>
        <p:spPr>
          <a:xfrm>
            <a:off x="3810000" y="1618144"/>
            <a:ext cx="3600450" cy="1476682"/>
          </a:xfrm>
          <a:prstGeom prst="rect">
            <a:avLst/>
          </a:prstGeom>
          <a:ln w="6350">
            <a:noFill/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9552"/>
          <a:stretch/>
        </p:blipFill>
        <p:spPr>
          <a:xfrm>
            <a:off x="7943850" y="1007437"/>
            <a:ext cx="3592867" cy="1665619"/>
          </a:xfrm>
          <a:prstGeom prst="rect">
            <a:avLst/>
          </a:prstGeom>
          <a:ln w="6350">
            <a:noFill/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9552"/>
          <a:stretch/>
        </p:blipFill>
        <p:spPr>
          <a:xfrm>
            <a:off x="4196042" y="1599094"/>
            <a:ext cx="2647950" cy="1476682"/>
          </a:xfrm>
          <a:prstGeom prst="rect">
            <a:avLst/>
          </a:prstGeom>
          <a:ln w="6350">
            <a:noFill/>
          </a:ln>
        </p:spPr>
      </p:pic>
    </p:spTree>
    <p:extLst>
      <p:ext uri="{BB962C8B-B14F-4D97-AF65-F5344CB8AC3E}">
        <p14:creationId xmlns:p14="http://schemas.microsoft.com/office/powerpoint/2010/main" val="342733970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516" y="410270"/>
            <a:ext cx="10058400" cy="6341345"/>
          </a:xfrm>
          <a:prstGeom prst="rect">
            <a:avLst/>
          </a:prstGeom>
          <a:ln w="635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5897952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itle 4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Scalability issues?</a:t>
            </a:r>
          </a:p>
        </p:txBody>
      </p:sp>
      <p:pic>
        <p:nvPicPr>
          <p:cNvPr id="1028" name="Picture 4" descr="https://s-media-cache-ak0.pinimg.com/originals/69/12/a7/6912a7bfe9d6e154c83697a5e13d13fb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7" t="1851" r="2477" b="1521"/>
          <a:stretch/>
        </p:blipFill>
        <p:spPr bwMode="auto">
          <a:xfrm>
            <a:off x="2822222" y="1332088"/>
            <a:ext cx="6508814" cy="4933245"/>
          </a:xfrm>
          <a:prstGeom prst="rect">
            <a:avLst/>
          </a:prstGeom>
          <a:noFill/>
          <a:ln w="6350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759950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161985"/>
            <a:ext cx="6324600" cy="590931"/>
          </a:xfrm>
        </p:spPr>
        <p:txBody>
          <a:bodyPr/>
          <a:lstStyle/>
          <a:p>
            <a:r>
              <a:rPr lang="en-US" dirty="0"/>
              <a:t>Live coding</a:t>
            </a:r>
          </a:p>
        </p:txBody>
      </p:sp>
    </p:spTree>
    <p:extLst>
      <p:ext uri="{BB962C8B-B14F-4D97-AF65-F5344CB8AC3E}">
        <p14:creationId xmlns:p14="http://schemas.microsoft.com/office/powerpoint/2010/main" val="308562435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161985"/>
            <a:ext cx="6324600" cy="590931"/>
          </a:xfrm>
        </p:spPr>
        <p:txBody>
          <a:bodyPr/>
          <a:lstStyle/>
          <a:p>
            <a:r>
              <a:rPr lang="fr-FR" dirty="0"/>
              <a:t>Wrap-up</a:t>
            </a:r>
          </a:p>
        </p:txBody>
      </p:sp>
    </p:spTree>
    <p:extLst>
      <p:ext uri="{BB962C8B-B14F-4D97-AF65-F5344CB8AC3E}">
        <p14:creationId xmlns:p14="http://schemas.microsoft.com/office/powerpoint/2010/main" val="51443888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itle 4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Warning!</a:t>
            </a:r>
          </a:p>
        </p:txBody>
      </p:sp>
      <p:pic>
        <p:nvPicPr>
          <p:cNvPr id="1026" name="Picture 2" descr="Afficher l'image d'origin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18" b="37481"/>
          <a:stretch/>
        </p:blipFill>
        <p:spPr bwMode="auto">
          <a:xfrm>
            <a:off x="3876675" y="1828800"/>
            <a:ext cx="4438650" cy="3414714"/>
          </a:xfrm>
          <a:prstGeom prst="rect">
            <a:avLst/>
          </a:prstGeom>
          <a:noFill/>
          <a:ln w="635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600763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Content Placeholder 37"/>
          <p:cNvSpPr>
            <a:spLocks noGrp="1"/>
          </p:cNvSpPr>
          <p:nvPr>
            <p:ph idx="1"/>
          </p:nvPr>
        </p:nvSpPr>
        <p:spPr>
          <a:xfrm>
            <a:off x="838200" y="2056534"/>
            <a:ext cx="10515600" cy="3542755"/>
          </a:xfrm>
        </p:spPr>
        <p:txBody>
          <a:bodyPr anchor="ctr">
            <a:normAutofit/>
          </a:bodyPr>
          <a:lstStyle/>
          <a:p>
            <a:r>
              <a:rPr lang="en-US" sz="4800" i="1" dirty="0"/>
              <a:t>…a top</a:t>
            </a:r>
            <a:r>
              <a:rPr lang="fr-FR" sz="4800" i="1" dirty="0"/>
              <a:t>-</a:t>
            </a:r>
            <a:r>
              <a:rPr lang="en-US" sz="4800" i="1" dirty="0"/>
              <a:t>level architecture pattern</a:t>
            </a:r>
          </a:p>
          <a:p>
            <a:endParaRPr lang="en-US" sz="4400" i="1" dirty="0"/>
          </a:p>
          <a:p>
            <a:r>
              <a:rPr lang="en-US" sz="2400" i="1" dirty="0"/>
              <a:t>Use it for components under stress</a:t>
            </a:r>
          </a:p>
          <a:p>
            <a:endParaRPr lang="en-US" sz="2400" i="1" dirty="0"/>
          </a:p>
          <a:p>
            <a:r>
              <a:rPr lang="en-US" sz="2400" i="1" dirty="0"/>
              <a:t>Do not generalize its usage for all the components of your platform!</a:t>
            </a:r>
          </a:p>
        </p:txBody>
      </p:sp>
      <p:sp>
        <p:nvSpPr>
          <p:cNvPr id="41" name="Title 4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CQRS is not…</a:t>
            </a:r>
          </a:p>
        </p:txBody>
      </p:sp>
      <p:pic>
        <p:nvPicPr>
          <p:cNvPr id="7" name="Picture 2" descr="Afficher l'image d'origin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18" b="37481"/>
          <a:stretch/>
        </p:blipFill>
        <p:spPr bwMode="auto">
          <a:xfrm>
            <a:off x="5319713" y="1132138"/>
            <a:ext cx="1552575" cy="1194417"/>
          </a:xfrm>
          <a:prstGeom prst="rect">
            <a:avLst/>
          </a:prstGeom>
          <a:noFill/>
          <a:ln w="635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318241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Content Placeholder 37"/>
          <p:cNvSpPr>
            <a:spLocks noGrp="1"/>
          </p:cNvSpPr>
          <p:nvPr>
            <p:ph idx="1"/>
          </p:nvPr>
        </p:nvSpPr>
        <p:spPr>
          <a:xfrm>
            <a:off x="825843" y="2056534"/>
            <a:ext cx="10515600" cy="3542755"/>
          </a:xfrm>
        </p:spPr>
        <p:txBody>
          <a:bodyPr anchor="ctr">
            <a:normAutofit fontScale="92500" lnSpcReduction="20000"/>
          </a:bodyPr>
          <a:lstStyle/>
          <a:p>
            <a:pPr algn="ctr"/>
            <a:r>
              <a:rPr lang="fr-FR" sz="6000" i="1" dirty="0"/>
              <a:t>               Event </a:t>
            </a:r>
            <a:r>
              <a:rPr lang="fr-FR" sz="6000" i="1" dirty="0" err="1"/>
              <a:t>Sourcing</a:t>
            </a:r>
            <a:endParaRPr lang="fr-FR" sz="6000" i="1" dirty="0"/>
          </a:p>
          <a:p>
            <a:pPr algn="ctr"/>
            <a:endParaRPr lang="fr-FR" sz="4000" i="1" dirty="0">
              <a:solidFill>
                <a:schemeClr val="bg1">
                  <a:lumMod val="65000"/>
                </a:schemeClr>
              </a:solidFill>
            </a:endParaRPr>
          </a:p>
          <a:p>
            <a:pPr algn="ctr"/>
            <a:endParaRPr lang="fr-FR" sz="4000" i="1" dirty="0">
              <a:solidFill>
                <a:schemeClr val="bg1">
                  <a:lumMod val="65000"/>
                </a:schemeClr>
              </a:solidFill>
            </a:endParaRPr>
          </a:p>
          <a:p>
            <a:pPr algn="ctr"/>
            <a:endParaRPr lang="fr-FR" sz="6000" i="1" dirty="0">
              <a:solidFill>
                <a:schemeClr val="bg1">
                  <a:lumMod val="65000"/>
                </a:schemeClr>
              </a:solidFill>
            </a:endParaRPr>
          </a:p>
          <a:p>
            <a:pPr algn="ctr"/>
            <a:r>
              <a:rPr lang="fr-FR" sz="6000" i="1" dirty="0"/>
              <a:t> </a:t>
            </a:r>
          </a:p>
        </p:txBody>
      </p:sp>
      <p:sp>
        <p:nvSpPr>
          <p:cNvPr id="41" name="Title 4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Also</a:t>
            </a:r>
            <a:r>
              <a:rPr lang="fr-FR" dirty="0"/>
              <a:t>, CQRS </a:t>
            </a:r>
            <a:r>
              <a:rPr lang="fr-FR" dirty="0" err="1"/>
              <a:t>is</a:t>
            </a:r>
            <a:r>
              <a:rPr lang="fr-FR" dirty="0"/>
              <a:t> not…</a:t>
            </a:r>
          </a:p>
        </p:txBody>
      </p:sp>
    </p:spTree>
    <p:extLst>
      <p:ext uri="{BB962C8B-B14F-4D97-AF65-F5344CB8AC3E}">
        <p14:creationId xmlns:p14="http://schemas.microsoft.com/office/powerpoint/2010/main" val="1035014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uiExpand="1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Content Placeholder 37"/>
          <p:cNvSpPr>
            <a:spLocks noGrp="1"/>
          </p:cNvSpPr>
          <p:nvPr>
            <p:ph idx="1"/>
          </p:nvPr>
        </p:nvSpPr>
        <p:spPr>
          <a:xfrm>
            <a:off x="838200" y="2056534"/>
            <a:ext cx="10515600" cy="3542755"/>
          </a:xfrm>
        </p:spPr>
        <p:txBody>
          <a:bodyPr anchor="ctr">
            <a:normAutofit fontScale="92500" lnSpcReduction="20000"/>
          </a:bodyPr>
          <a:lstStyle/>
          <a:p>
            <a:pPr algn="ctr"/>
            <a:r>
              <a:rPr lang="fr-FR" sz="6000" i="1" dirty="0"/>
              <a:t>CQRS      Event </a:t>
            </a:r>
            <a:r>
              <a:rPr lang="fr-FR" sz="6000" i="1" dirty="0" err="1"/>
              <a:t>Sourcing</a:t>
            </a:r>
            <a:endParaRPr lang="fr-FR" sz="6000" i="1" dirty="0"/>
          </a:p>
          <a:p>
            <a:pPr algn="ctr"/>
            <a:endParaRPr lang="fr-FR" sz="4000" i="1" dirty="0">
              <a:solidFill>
                <a:schemeClr val="bg1">
                  <a:lumMod val="65000"/>
                </a:schemeClr>
              </a:solidFill>
            </a:endParaRPr>
          </a:p>
          <a:p>
            <a:pPr algn="ctr"/>
            <a:r>
              <a:rPr lang="fr-FR" sz="4000" i="1" dirty="0">
                <a:solidFill>
                  <a:schemeClr val="bg1">
                    <a:lumMod val="65000"/>
                  </a:schemeClr>
                </a:solidFill>
              </a:rPr>
              <a:t>but</a:t>
            </a:r>
          </a:p>
          <a:p>
            <a:pPr algn="ctr"/>
            <a:endParaRPr lang="fr-FR" sz="6000" i="1" dirty="0">
              <a:solidFill>
                <a:schemeClr val="bg1">
                  <a:lumMod val="65000"/>
                </a:schemeClr>
              </a:solidFill>
            </a:endParaRPr>
          </a:p>
          <a:p>
            <a:pPr algn="ctr"/>
            <a:r>
              <a:rPr lang="fr-FR" sz="6000" i="1" dirty="0"/>
              <a:t>CQRS != Event </a:t>
            </a:r>
            <a:r>
              <a:rPr lang="fr-FR" sz="6000" i="1" dirty="0" err="1"/>
              <a:t>Sourcing</a:t>
            </a:r>
            <a:endParaRPr lang="fr-FR" sz="6000" i="1" dirty="0"/>
          </a:p>
        </p:txBody>
      </p:sp>
      <p:pic>
        <p:nvPicPr>
          <p:cNvPr id="14338" name="Picture 2" descr="Afficher l'image d'origin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8029" y="2056534"/>
            <a:ext cx="949657" cy="949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37"/>
          <p:cNvSpPr txBox="1">
            <a:spLocks/>
          </p:cNvSpPr>
          <p:nvPr/>
        </p:nvSpPr>
        <p:spPr>
          <a:xfrm>
            <a:off x="817604" y="2060650"/>
            <a:ext cx="10515600" cy="35427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Segoe" panose="020B0502040504020203"/>
                <a:ea typeface="+mn-ea"/>
                <a:cs typeface="+mn-cs"/>
              </a:defRPr>
            </a:lvl1pPr>
            <a:lvl2pPr marL="360363" indent="-360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" panose="020B0502040504020203"/>
                <a:ea typeface="+mn-ea"/>
                <a:cs typeface="+mn-cs"/>
              </a:defRPr>
            </a:lvl2pPr>
            <a:lvl3pPr marL="628650" indent="-254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Char char="–"/>
              <a:tabLst>
                <a:tab pos="895350" algn="l"/>
              </a:tabLst>
              <a:defRPr sz="2400" kern="1200">
                <a:solidFill>
                  <a:schemeClr val="tx1"/>
                </a:solidFill>
                <a:latin typeface="Segoe" panose="020B0502040504020203"/>
                <a:ea typeface="+mn-ea"/>
                <a:cs typeface="+mn-cs"/>
              </a:defRPr>
            </a:lvl3pPr>
            <a:lvl4pPr marL="895350" indent="476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Segoe" panose="020B0502040504020203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Segoe" panose="020B0502040504020203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 sz="4000" i="1" dirty="0">
              <a:solidFill>
                <a:schemeClr val="bg1">
                  <a:lumMod val="65000"/>
                </a:schemeClr>
              </a:solidFill>
            </a:endParaRPr>
          </a:p>
          <a:p>
            <a:pPr algn="ctr"/>
            <a:endParaRPr lang="fr-FR" sz="4000" i="1" dirty="0">
              <a:solidFill>
                <a:schemeClr val="bg1">
                  <a:lumMod val="65000"/>
                </a:schemeClr>
              </a:solidFill>
            </a:endParaRPr>
          </a:p>
          <a:p>
            <a:pPr algn="ctr"/>
            <a:endParaRPr lang="fr-FR" sz="6000" i="1" dirty="0">
              <a:solidFill>
                <a:schemeClr val="bg1">
                  <a:lumMod val="65000"/>
                </a:schemeClr>
              </a:solidFill>
            </a:endParaRPr>
          </a:p>
          <a:p>
            <a:pPr algn="ctr"/>
            <a:r>
              <a:rPr lang="fr-FR" sz="6000" i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92131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4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uiExpand="1" build="allAtOnce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Content Placeholder 37"/>
          <p:cNvSpPr>
            <a:spLocks noGrp="1"/>
          </p:cNvSpPr>
          <p:nvPr>
            <p:ph idx="1"/>
          </p:nvPr>
        </p:nvSpPr>
        <p:spPr>
          <a:xfrm>
            <a:off x="838200" y="2056534"/>
            <a:ext cx="10515600" cy="3120773"/>
          </a:xfrm>
        </p:spPr>
        <p:txBody>
          <a:bodyPr anchor="ctr">
            <a:normAutofit/>
          </a:bodyPr>
          <a:lstStyle/>
          <a:p>
            <a:pPr algn="ctr"/>
            <a:r>
              <a:rPr lang="en-US" sz="4400" dirty="0"/>
              <a:t>To conclude…</a:t>
            </a:r>
            <a:endParaRPr lang="fr-FR" sz="4400" i="1" dirty="0"/>
          </a:p>
        </p:txBody>
      </p:sp>
    </p:spTree>
    <p:extLst>
      <p:ext uri="{BB962C8B-B14F-4D97-AF65-F5344CB8AC3E}">
        <p14:creationId xmlns:p14="http://schemas.microsoft.com/office/powerpoint/2010/main" val="410237255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Content Placeholder 37"/>
          <p:cNvSpPr>
            <a:spLocks noGrp="1"/>
          </p:cNvSpPr>
          <p:nvPr>
            <p:ph idx="1"/>
          </p:nvPr>
        </p:nvSpPr>
        <p:spPr>
          <a:xfrm>
            <a:off x="635000" y="1175849"/>
            <a:ext cx="10515600" cy="776977"/>
          </a:xfrm>
        </p:spPr>
        <p:txBody>
          <a:bodyPr anchor="ctr">
            <a:normAutofit/>
          </a:bodyPr>
          <a:lstStyle/>
          <a:p>
            <a:r>
              <a:rPr lang="en-US" sz="4400" i="1" dirty="0"/>
              <a:t>Well-separated </a:t>
            </a:r>
            <a:r>
              <a:rPr lang="en-US" sz="4400" i="1" dirty="0">
                <a:solidFill>
                  <a:srgbClr val="5C2C8F"/>
                </a:solidFill>
              </a:rPr>
              <a:t>read</a:t>
            </a:r>
            <a:r>
              <a:rPr lang="en-US" sz="4400" i="1" dirty="0"/>
              <a:t> and </a:t>
            </a:r>
            <a:r>
              <a:rPr lang="en-US" sz="4400" i="1" dirty="0">
                <a:solidFill>
                  <a:srgbClr val="0078D5"/>
                </a:solidFill>
              </a:rPr>
              <a:t>write</a:t>
            </a:r>
            <a:r>
              <a:rPr lang="en-US" sz="4400" i="1" dirty="0"/>
              <a:t> concerns</a:t>
            </a:r>
            <a:endParaRPr lang="fr-FR" sz="4400" i="1" dirty="0"/>
          </a:p>
        </p:txBody>
      </p:sp>
      <p:sp>
        <p:nvSpPr>
          <p:cNvPr id="41" name="Title 4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CQRS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mostly</a:t>
            </a:r>
            <a:endParaRPr lang="fr-FR" dirty="0"/>
          </a:p>
        </p:txBody>
      </p:sp>
      <p:cxnSp>
        <p:nvCxnSpPr>
          <p:cNvPr id="3" name="Straight Connector 2"/>
          <p:cNvCxnSpPr/>
          <p:nvPr/>
        </p:nvCxnSpPr>
        <p:spPr>
          <a:xfrm>
            <a:off x="5892800" y="2190044"/>
            <a:ext cx="0" cy="4064000"/>
          </a:xfrm>
          <a:prstGeom prst="line">
            <a:avLst/>
          </a:prstGeom>
          <a:ln w="79375"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/>
          <p:cNvGrpSpPr/>
          <p:nvPr/>
        </p:nvGrpSpPr>
        <p:grpSpPr>
          <a:xfrm>
            <a:off x="814686" y="2699662"/>
            <a:ext cx="4342518" cy="2492503"/>
            <a:chOff x="6647984" y="4456922"/>
            <a:chExt cx="4342518" cy="2026912"/>
          </a:xfrm>
        </p:grpSpPr>
        <p:grpSp>
          <p:nvGrpSpPr>
            <p:cNvPr id="12" name="Group 11"/>
            <p:cNvGrpSpPr/>
            <p:nvPr/>
          </p:nvGrpSpPr>
          <p:grpSpPr>
            <a:xfrm>
              <a:off x="6774139" y="4456922"/>
              <a:ext cx="4216363" cy="1435872"/>
              <a:chOff x="3504650" y="1511335"/>
              <a:chExt cx="8005110" cy="2726120"/>
            </a:xfrm>
          </p:grpSpPr>
          <p:sp>
            <p:nvSpPr>
              <p:cNvPr id="13" name="Content Placeholder 37"/>
              <p:cNvSpPr txBox="1">
                <a:spLocks/>
              </p:cNvSpPr>
              <p:nvPr/>
            </p:nvSpPr>
            <p:spPr>
              <a:xfrm>
                <a:off x="3504650" y="2102181"/>
                <a:ext cx="3618087" cy="1886867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800" kern="1200">
                    <a:solidFill>
                      <a:schemeClr val="tx1"/>
                    </a:solidFill>
                    <a:latin typeface="Segoe" panose="020B0502040504020203"/>
                    <a:ea typeface="+mn-ea"/>
                    <a:cs typeface="+mn-cs"/>
                  </a:defRPr>
                </a:lvl1pPr>
                <a:lvl2pPr marL="360363" indent="-360363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Segoe" panose="020B0502040504020203"/>
                    <a:ea typeface="+mn-ea"/>
                    <a:cs typeface="+mn-cs"/>
                  </a:defRPr>
                </a:lvl2pPr>
                <a:lvl3pPr marL="628650" indent="-2540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Tx/>
                  <a:buChar char="–"/>
                  <a:tabLst>
                    <a:tab pos="895350" algn="l"/>
                  </a:tabLst>
                  <a:defRPr sz="2400" kern="1200">
                    <a:solidFill>
                      <a:schemeClr val="tx1"/>
                    </a:solidFill>
                    <a:latin typeface="Segoe" panose="020B0502040504020203"/>
                    <a:ea typeface="+mn-ea"/>
                    <a:cs typeface="+mn-cs"/>
                  </a:defRPr>
                </a:lvl3pPr>
                <a:lvl4pPr marL="895350" indent="47625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Segoe" panose="020B0502040504020203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Segoe" panose="020B0502040504020203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GB" sz="3200" b="1" dirty="0">
                    <a:solidFill>
                      <a:srgbClr val="5C2C8F"/>
                    </a:solidFill>
                  </a:rPr>
                  <a:t>Queries</a:t>
                </a:r>
              </a:p>
            </p:txBody>
          </p:sp>
          <p:grpSp>
            <p:nvGrpSpPr>
              <p:cNvPr id="14" name="Group 13"/>
              <p:cNvGrpSpPr/>
              <p:nvPr/>
            </p:nvGrpSpPr>
            <p:grpSpPr>
              <a:xfrm>
                <a:off x="7603035" y="1511335"/>
                <a:ext cx="3906725" cy="2726120"/>
                <a:chOff x="8175593" y="3889138"/>
                <a:chExt cx="2946004" cy="2055727"/>
              </a:xfrm>
            </p:grpSpPr>
            <p:pic>
              <p:nvPicPr>
                <p:cNvPr id="15" name="Picture 2" descr="Afficher l'image d'origine"/>
                <p:cNvPicPr>
                  <a:picLocks noChangeAspect="1" noChangeArrowheads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2074" t="2771" r="42741" b="65708"/>
                <a:stretch/>
              </p:blipFill>
              <p:spPr bwMode="auto">
                <a:xfrm>
                  <a:off x="8175593" y="3909777"/>
                  <a:ext cx="2306433" cy="203508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6" name="Picture 15"/>
                <p:cNvPicPr>
                  <a:picLocks noChangeAspect="1"/>
                </p:cNvPicPr>
                <p:nvPr/>
              </p:nvPicPr>
              <p:blipFill>
                <a:blip r:embed="rId4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719904" y="3889138"/>
                  <a:ext cx="1401693" cy="1216383"/>
                </a:xfrm>
                <a:prstGeom prst="rect">
                  <a:avLst/>
                </a:prstGeom>
              </p:spPr>
            </p:pic>
          </p:grpSp>
        </p:grpSp>
        <p:sp>
          <p:nvSpPr>
            <p:cNvPr id="18" name="Content Placeholder 37"/>
            <p:cNvSpPr txBox="1">
              <a:spLocks/>
            </p:cNvSpPr>
            <p:nvPr/>
          </p:nvSpPr>
          <p:spPr>
            <a:xfrm>
              <a:off x="6647984" y="5412561"/>
              <a:ext cx="2157987" cy="107127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/>
                  </a:solidFill>
                  <a:latin typeface="Segoe" panose="020B0502040504020203"/>
                  <a:ea typeface="+mn-ea"/>
                  <a:cs typeface="+mn-cs"/>
                </a:defRPr>
              </a:lvl1pPr>
              <a:lvl2pPr marL="360363" indent="-360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Segoe" panose="020B0502040504020203"/>
                  <a:ea typeface="+mn-ea"/>
                  <a:cs typeface="+mn-cs"/>
                </a:defRPr>
              </a:lvl2pPr>
              <a:lvl3pPr marL="628650" indent="-2540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Tx/>
                <a:buChar char="–"/>
                <a:tabLst>
                  <a:tab pos="895350" algn="l"/>
                </a:tabLst>
                <a:defRPr sz="2400" kern="1200">
                  <a:solidFill>
                    <a:schemeClr val="tx1"/>
                  </a:solidFill>
                  <a:latin typeface="Segoe" panose="020B0502040504020203"/>
                  <a:ea typeface="+mn-ea"/>
                  <a:cs typeface="+mn-cs"/>
                </a:defRPr>
              </a:lvl3pPr>
              <a:lvl4pPr marL="895350" indent="476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Segoe" panose="020B0502040504020203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Segoe" panose="020B0502040504020203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fr-FR" sz="2000" i="1" dirty="0">
                  <a:solidFill>
                    <a:schemeClr val="bg1">
                      <a:lumMod val="65000"/>
                    </a:schemeClr>
                  </a:solidFill>
                </a:rPr>
                <a:t>Caches, </a:t>
              </a:r>
              <a:r>
                <a:rPr lang="fr-FR" sz="2000" i="1" dirty="0" err="1">
                  <a:solidFill>
                    <a:schemeClr val="bg1">
                      <a:lumMod val="65000"/>
                    </a:schemeClr>
                  </a:solidFill>
                </a:rPr>
                <a:t>Ready</a:t>
              </a:r>
              <a:r>
                <a:rPr lang="fr-FR" sz="2000" i="1" dirty="0">
                  <a:solidFill>
                    <a:schemeClr val="bg1">
                      <a:lumMod val="65000"/>
                    </a:schemeClr>
                  </a:solidFill>
                </a:rPr>
                <a:t>-to-</a:t>
              </a:r>
              <a:r>
                <a:rPr lang="fr-FR" sz="2000" i="1" dirty="0" err="1">
                  <a:solidFill>
                    <a:schemeClr val="bg1">
                      <a:lumMod val="65000"/>
                    </a:schemeClr>
                  </a:solidFill>
                </a:rPr>
                <a:t>eat</a:t>
              </a:r>
              <a:r>
                <a:rPr lang="fr-FR" sz="2000" i="1" dirty="0">
                  <a:solidFill>
                    <a:schemeClr val="bg1">
                      <a:lumMod val="65000"/>
                    </a:schemeClr>
                  </a:solidFill>
                </a:rPr>
                <a:t> data </a:t>
              </a:r>
              <a:br>
                <a:rPr lang="fr-FR" sz="2000" i="1" dirty="0">
                  <a:solidFill>
                    <a:schemeClr val="bg1">
                      <a:lumMod val="65000"/>
                    </a:schemeClr>
                  </a:solidFill>
                </a:rPr>
              </a:br>
              <a:r>
                <a:rPr lang="fr-FR" sz="2000" i="1" dirty="0">
                  <a:solidFill>
                    <a:schemeClr val="bg1">
                      <a:lumMod val="65000"/>
                    </a:schemeClr>
                  </a:solidFill>
                </a:rPr>
                <a:t>(no SQL)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6783187" y="2699662"/>
            <a:ext cx="4471754" cy="2217064"/>
            <a:chOff x="688079" y="2699662"/>
            <a:chExt cx="4471754" cy="2217064"/>
          </a:xfrm>
        </p:grpSpPr>
        <p:grpSp>
          <p:nvGrpSpPr>
            <p:cNvPr id="7" name="Group 6"/>
            <p:cNvGrpSpPr/>
            <p:nvPr/>
          </p:nvGrpSpPr>
          <p:grpSpPr>
            <a:xfrm>
              <a:off x="688079" y="2699662"/>
              <a:ext cx="4471754" cy="1600973"/>
              <a:chOff x="321540" y="3509038"/>
              <a:chExt cx="8489996" cy="3039578"/>
            </a:xfrm>
          </p:grpSpPr>
          <p:sp>
            <p:nvSpPr>
              <p:cNvPr id="8" name="Content Placeholder 37"/>
              <p:cNvSpPr txBox="1">
                <a:spLocks/>
              </p:cNvSpPr>
              <p:nvPr/>
            </p:nvSpPr>
            <p:spPr>
              <a:xfrm>
                <a:off x="3634349" y="4346191"/>
                <a:ext cx="5177187" cy="2046561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800" kern="1200">
                    <a:solidFill>
                      <a:schemeClr val="tx1"/>
                    </a:solidFill>
                    <a:latin typeface="Segoe" panose="020B0502040504020203"/>
                    <a:ea typeface="+mn-ea"/>
                    <a:cs typeface="+mn-cs"/>
                  </a:defRPr>
                </a:lvl1pPr>
                <a:lvl2pPr marL="360363" indent="-360363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Segoe" panose="020B0502040504020203"/>
                    <a:ea typeface="+mn-ea"/>
                    <a:cs typeface="+mn-cs"/>
                  </a:defRPr>
                </a:lvl2pPr>
                <a:lvl3pPr marL="628650" indent="-2540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Tx/>
                  <a:buChar char="–"/>
                  <a:tabLst>
                    <a:tab pos="895350" algn="l"/>
                  </a:tabLst>
                  <a:defRPr sz="2400" kern="1200">
                    <a:solidFill>
                      <a:schemeClr val="tx1"/>
                    </a:solidFill>
                    <a:latin typeface="Segoe" panose="020B0502040504020203"/>
                    <a:ea typeface="+mn-ea"/>
                    <a:cs typeface="+mn-cs"/>
                  </a:defRPr>
                </a:lvl3pPr>
                <a:lvl4pPr marL="895350" indent="47625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Segoe" panose="020B0502040504020203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Segoe" panose="020B0502040504020203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GB" sz="3200" b="1" dirty="0">
                    <a:solidFill>
                      <a:srgbClr val="0078D7"/>
                    </a:solidFill>
                  </a:rPr>
                  <a:t>Commands</a:t>
                </a:r>
              </a:p>
            </p:txBody>
          </p:sp>
          <p:grpSp>
            <p:nvGrpSpPr>
              <p:cNvPr id="9" name="Group 8"/>
              <p:cNvGrpSpPr/>
              <p:nvPr/>
            </p:nvGrpSpPr>
            <p:grpSpPr>
              <a:xfrm>
                <a:off x="321540" y="3509038"/>
                <a:ext cx="2909837" cy="3039578"/>
                <a:chOff x="7543371" y="1196676"/>
                <a:chExt cx="2130056" cy="2225029"/>
              </a:xfrm>
            </p:grpSpPr>
            <p:pic>
              <p:nvPicPr>
                <p:cNvPr id="10" name="Picture 2" descr="Afficher l'image d'origine"/>
                <p:cNvPicPr>
                  <a:picLocks noChangeAspect="1" noChangeArrowheads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3259" t="63713" r="43482" b="1825"/>
                <a:stretch/>
              </p:blipFill>
              <p:spPr bwMode="auto">
                <a:xfrm>
                  <a:off x="7543371" y="1196676"/>
                  <a:ext cx="2130056" cy="222502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" name="Picture 10"/>
                <p:cNvPicPr>
                  <a:picLocks noChangeAspect="1"/>
                </p:cNvPicPr>
                <p:nvPr/>
              </p:nvPicPr>
              <p:blipFill>
                <a:blip r:embed="rId5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059922" y="1333971"/>
                  <a:ext cx="560677" cy="586810"/>
                </a:xfrm>
                <a:prstGeom prst="rect">
                  <a:avLst/>
                </a:prstGeom>
              </p:spPr>
            </p:pic>
          </p:grpSp>
        </p:grpSp>
        <p:sp>
          <p:nvSpPr>
            <p:cNvPr id="19" name="Content Placeholder 37"/>
            <p:cNvSpPr txBox="1">
              <a:spLocks/>
            </p:cNvSpPr>
            <p:nvPr/>
          </p:nvSpPr>
          <p:spPr>
            <a:xfrm>
              <a:off x="2774879" y="3845453"/>
              <a:ext cx="1950907" cy="107127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/>
                  </a:solidFill>
                  <a:latin typeface="Segoe" panose="020B0502040504020203"/>
                  <a:ea typeface="+mn-ea"/>
                  <a:cs typeface="+mn-cs"/>
                </a:defRPr>
              </a:lvl1pPr>
              <a:lvl2pPr marL="360363" indent="-360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Segoe" panose="020B0502040504020203"/>
                  <a:ea typeface="+mn-ea"/>
                  <a:cs typeface="+mn-cs"/>
                </a:defRPr>
              </a:lvl2pPr>
              <a:lvl3pPr marL="628650" indent="-2540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Tx/>
                <a:buChar char="–"/>
                <a:tabLst>
                  <a:tab pos="895350" algn="l"/>
                </a:tabLst>
                <a:defRPr sz="2400" kern="1200">
                  <a:solidFill>
                    <a:schemeClr val="tx1"/>
                  </a:solidFill>
                  <a:latin typeface="Segoe" panose="020B0502040504020203"/>
                  <a:ea typeface="+mn-ea"/>
                  <a:cs typeface="+mn-cs"/>
                </a:defRPr>
              </a:lvl3pPr>
              <a:lvl4pPr marL="895350" indent="476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Segoe" panose="020B0502040504020203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Segoe" panose="020B0502040504020203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fr-FR" sz="2000" i="1" dirty="0" err="1">
                  <a:solidFill>
                    <a:schemeClr val="bg1">
                      <a:lumMod val="65000"/>
                    </a:schemeClr>
                  </a:solidFill>
                </a:rPr>
                <a:t>Transactionnal</a:t>
              </a:r>
              <a:endParaRPr lang="fr-FR" sz="2000" i="1" dirty="0">
                <a:solidFill>
                  <a:schemeClr val="bg1">
                    <a:lumMod val="65000"/>
                  </a:schemeClr>
                </a:solidFill>
              </a:endParaRPr>
            </a:p>
            <a:p>
              <a:pPr algn="ctr"/>
              <a:r>
                <a:rPr lang="fr-FR" sz="2000" i="1" dirty="0">
                  <a:solidFill>
                    <a:schemeClr val="bg1">
                      <a:lumMod val="65000"/>
                    </a:schemeClr>
                  </a:solidFill>
                </a:rPr>
                <a:t>ACID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5382345" y="5132584"/>
            <a:ext cx="1149816" cy="1523235"/>
            <a:chOff x="5382345" y="4613596"/>
            <a:chExt cx="1149816" cy="1523235"/>
          </a:xfrm>
        </p:grpSpPr>
        <p:pic>
          <p:nvPicPr>
            <p:cNvPr id="21" name="Picture 2" descr="directory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372" t="45424" r="67612" b="41425"/>
            <a:stretch/>
          </p:blipFill>
          <p:spPr bwMode="auto">
            <a:xfrm>
              <a:off x="5382345" y="4613596"/>
              <a:ext cx="1144004" cy="12180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2" descr="Afficher l'image d'origine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27" t="18578" r="67366" b="75486"/>
            <a:stretch/>
          </p:blipFill>
          <p:spPr bwMode="auto">
            <a:xfrm>
              <a:off x="5407696" y="5803198"/>
              <a:ext cx="1124465" cy="3336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486945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56267" y="5096934"/>
            <a:ext cx="10261600" cy="5588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fr-FR" sz="1400" b="1" dirty="0">
                <a:solidFill>
                  <a:schemeClr val="bg1"/>
                </a:solidFill>
              </a:rPr>
              <a:t>Merci aussi à </a:t>
            </a:r>
            <a:r>
              <a:rPr lang="fr-FR" sz="2800" b="1" dirty="0">
                <a:solidFill>
                  <a:srgbClr val="D386F6"/>
                </a:solidFill>
              </a:rPr>
              <a:t>Rui CARVALHO, Mendel </a:t>
            </a:r>
            <a:r>
              <a:rPr lang="fr-FR" sz="2800" b="1" cap="all" dirty="0">
                <a:solidFill>
                  <a:srgbClr val="D386F6"/>
                </a:solidFill>
              </a:rPr>
              <a:t>Monteiro-</a:t>
            </a:r>
            <a:r>
              <a:rPr lang="fr-FR" sz="2800" b="1" cap="all" dirty="0" err="1">
                <a:solidFill>
                  <a:srgbClr val="D386F6"/>
                </a:solidFill>
              </a:rPr>
              <a:t>Beckerman</a:t>
            </a:r>
            <a:r>
              <a:rPr lang="fr-FR" sz="2800" b="1" cap="all" dirty="0">
                <a:solidFill>
                  <a:srgbClr val="D386F6"/>
                </a:solidFill>
              </a:rPr>
              <a:t>, </a:t>
            </a:r>
            <a:r>
              <a:rPr lang="fr-FR" sz="2800" b="1" dirty="0">
                <a:solidFill>
                  <a:srgbClr val="D386F6"/>
                </a:solidFill>
              </a:rPr>
              <a:t>Olivier COANET </a:t>
            </a:r>
            <a:r>
              <a:rPr lang="fr-FR" sz="1400" b="1" dirty="0">
                <a:solidFill>
                  <a:schemeClr val="bg1"/>
                </a:solidFill>
              </a:rPr>
              <a:t>et</a:t>
            </a:r>
            <a:r>
              <a:rPr lang="fr-FR" sz="2800" b="1" dirty="0">
                <a:solidFill>
                  <a:srgbClr val="D386F6"/>
                </a:solidFill>
              </a:rPr>
              <a:t> Clément BOUDEREAU </a:t>
            </a:r>
            <a:r>
              <a:rPr lang="fr-FR" sz="1400" b="1" dirty="0">
                <a:solidFill>
                  <a:schemeClr val="bg1"/>
                </a:solidFill>
              </a:rPr>
              <a:t>ainsi que </a:t>
            </a:r>
            <a:r>
              <a:rPr lang="fr-FR" sz="2800" b="1" dirty="0">
                <a:solidFill>
                  <a:srgbClr val="D386F6"/>
                </a:solidFill>
              </a:rPr>
              <a:t>Greg YOUNG </a:t>
            </a:r>
            <a:r>
              <a:rPr lang="fr-FR" sz="1400" b="1" dirty="0">
                <a:solidFill>
                  <a:schemeClr val="bg1"/>
                </a:solidFill>
              </a:rPr>
              <a:t>pour leurs feedbacks et idées pour ce talk.</a:t>
            </a:r>
          </a:p>
        </p:txBody>
      </p:sp>
    </p:spTree>
    <p:extLst>
      <p:ext uri="{BB962C8B-B14F-4D97-AF65-F5344CB8AC3E}">
        <p14:creationId xmlns:p14="http://schemas.microsoft.com/office/powerpoint/2010/main" val="340622800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CQRS </a:t>
            </a:r>
            <a:r>
              <a:rPr lang="fr-FR" dirty="0" err="1"/>
              <a:t>origins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64778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Content Placeholder 37"/>
          <p:cNvSpPr>
            <a:spLocks noGrp="1"/>
          </p:cNvSpPr>
          <p:nvPr>
            <p:ph idx="1"/>
          </p:nvPr>
        </p:nvSpPr>
        <p:spPr>
          <a:xfrm>
            <a:off x="158042" y="1611458"/>
            <a:ext cx="5655735" cy="4477663"/>
          </a:xfrm>
        </p:spPr>
        <p:txBody>
          <a:bodyPr anchor="ctr">
            <a:normAutofit/>
          </a:bodyPr>
          <a:lstStyle/>
          <a:p>
            <a:pPr algn="ctr"/>
            <a:r>
              <a:rPr lang="en-US" sz="6000" dirty="0"/>
              <a:t>The Pareto Principle</a:t>
            </a:r>
          </a:p>
          <a:p>
            <a:pPr algn="ctr"/>
            <a:r>
              <a:rPr lang="en-US" sz="3600" dirty="0"/>
              <a:t>80-20</a:t>
            </a:r>
          </a:p>
        </p:txBody>
      </p:sp>
      <p:sp>
        <p:nvSpPr>
          <p:cNvPr id="41" name="Title 4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Root cause</a:t>
            </a:r>
          </a:p>
        </p:txBody>
      </p:sp>
      <p:graphicFrame>
        <p:nvGraphicFramePr>
          <p:cNvPr id="9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20790443"/>
              </p:ext>
            </p:extLst>
          </p:nvPr>
        </p:nvGraphicFramePr>
        <p:xfrm>
          <a:off x="5425546" y="1414270"/>
          <a:ext cx="5614987" cy="48720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0" name="Content Placeholder 37"/>
          <p:cNvSpPr txBox="1">
            <a:spLocks/>
          </p:cNvSpPr>
          <p:nvPr/>
        </p:nvSpPr>
        <p:spPr>
          <a:xfrm>
            <a:off x="7725039" y="3988729"/>
            <a:ext cx="2037646" cy="1812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Segoe" panose="020B0502040504020203"/>
                <a:ea typeface="+mn-ea"/>
                <a:cs typeface="+mn-cs"/>
              </a:defRPr>
            </a:lvl1pPr>
            <a:lvl2pPr marL="360363" indent="-360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" panose="020B0502040504020203"/>
                <a:ea typeface="+mn-ea"/>
                <a:cs typeface="+mn-cs"/>
              </a:defRPr>
            </a:lvl2pPr>
            <a:lvl3pPr marL="628650" indent="-254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Char char="–"/>
              <a:tabLst>
                <a:tab pos="895350" algn="l"/>
              </a:tabLst>
              <a:defRPr sz="2400" kern="1200">
                <a:solidFill>
                  <a:schemeClr val="tx1"/>
                </a:solidFill>
                <a:latin typeface="Segoe" panose="020B0502040504020203"/>
                <a:ea typeface="+mn-ea"/>
                <a:cs typeface="+mn-cs"/>
              </a:defRPr>
            </a:lvl3pPr>
            <a:lvl4pPr marL="895350" indent="476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Segoe" panose="020B0502040504020203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Segoe" panose="020B0502040504020203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dirty="0">
                <a:solidFill>
                  <a:schemeClr val="bg1"/>
                </a:solidFill>
              </a:rPr>
              <a:t>80% </a:t>
            </a:r>
            <a:r>
              <a:rPr lang="fr-FR" dirty="0" err="1">
                <a:solidFill>
                  <a:schemeClr val="bg1"/>
                </a:solidFill>
              </a:rPr>
              <a:t>reading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Content Placeholder 37"/>
          <p:cNvSpPr txBox="1">
            <a:spLocks/>
          </p:cNvSpPr>
          <p:nvPr/>
        </p:nvSpPr>
        <p:spPr>
          <a:xfrm>
            <a:off x="6286322" y="1691151"/>
            <a:ext cx="2037646" cy="1812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Segoe" panose="020B0502040504020203"/>
                <a:ea typeface="+mn-ea"/>
                <a:cs typeface="+mn-cs"/>
              </a:defRPr>
            </a:lvl1pPr>
            <a:lvl2pPr marL="360363" indent="-360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" panose="020B0502040504020203"/>
                <a:ea typeface="+mn-ea"/>
                <a:cs typeface="+mn-cs"/>
              </a:defRPr>
            </a:lvl2pPr>
            <a:lvl3pPr marL="628650" indent="-254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Char char="–"/>
              <a:tabLst>
                <a:tab pos="895350" algn="l"/>
              </a:tabLst>
              <a:defRPr sz="2400" kern="1200">
                <a:solidFill>
                  <a:schemeClr val="tx1"/>
                </a:solidFill>
                <a:latin typeface="Segoe" panose="020B0502040504020203"/>
                <a:ea typeface="+mn-ea"/>
                <a:cs typeface="+mn-cs"/>
              </a:defRPr>
            </a:lvl3pPr>
            <a:lvl4pPr marL="895350" indent="476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Segoe" panose="020B0502040504020203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Segoe" panose="020B0502040504020203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dirty="0">
                <a:solidFill>
                  <a:schemeClr val="bg1"/>
                </a:solidFill>
              </a:rPr>
              <a:t>20% </a:t>
            </a:r>
            <a:r>
              <a:rPr lang="fr-FR" dirty="0" err="1">
                <a:solidFill>
                  <a:schemeClr val="bg1"/>
                </a:solidFill>
              </a:rPr>
              <a:t>writing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161593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Origine de CQRS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987" t="4465" r="1681" b="5016"/>
          <a:stretch/>
        </p:blipFill>
        <p:spPr>
          <a:xfrm>
            <a:off x="300444" y="3179850"/>
            <a:ext cx="9522823" cy="3051134"/>
          </a:xfrm>
          <a:prstGeom prst="rect">
            <a:avLst/>
          </a:prstGeom>
          <a:ln w="635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45514404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Origine de CQRS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t="19181" b="49507"/>
          <a:stretch/>
        </p:blipFill>
        <p:spPr>
          <a:xfrm>
            <a:off x="319521" y="3317962"/>
            <a:ext cx="9518983" cy="2899955"/>
          </a:xfrm>
          <a:prstGeom prst="rect">
            <a:avLst/>
          </a:prstGeom>
          <a:ln w="635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28181892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Origine de CQRS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t="83108" b="1003"/>
          <a:stretch/>
        </p:blipFill>
        <p:spPr>
          <a:xfrm>
            <a:off x="776721" y="3814354"/>
            <a:ext cx="10731656" cy="1658983"/>
          </a:xfrm>
          <a:prstGeom prst="rect">
            <a:avLst/>
          </a:prstGeom>
          <a:ln w="635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17635673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189685"/>
            <a:ext cx="6324600" cy="535531"/>
          </a:xfrm>
        </p:spPr>
        <p:txBody>
          <a:bodyPr/>
          <a:lstStyle/>
          <a:p>
            <a:r>
              <a:rPr lang="fr-FR" sz="3200" dirty="0" err="1"/>
              <a:t>Wanna</a:t>
            </a:r>
            <a:r>
              <a:rPr lang="fr-FR" sz="3200" dirty="0"/>
              <a:t> </a:t>
            </a:r>
            <a:r>
              <a:rPr lang="fr-FR" sz="3200" dirty="0" err="1"/>
              <a:t>play</a:t>
            </a:r>
            <a:r>
              <a:rPr lang="fr-FR" sz="3200" dirty="0"/>
              <a:t> the </a:t>
            </a:r>
            <a:r>
              <a:rPr lang="fr-FR" sz="3200" dirty="0" err="1"/>
              <a:t>lab</a:t>
            </a:r>
            <a:r>
              <a:rPr lang="fr-FR" sz="3200" dirty="0"/>
              <a:t> @home?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100667" y="3403600"/>
            <a:ext cx="9635066" cy="2641600"/>
          </a:xfrm>
          <a:prstGeom prst="rect">
            <a:avLst/>
          </a:prstGeom>
          <a:solidFill>
            <a:schemeClr val="accent1">
              <a:alpha val="77000"/>
            </a:schemeClr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fr-FR" sz="3200" b="1" dirty="0" err="1">
                <a:solidFill>
                  <a:schemeClr val="bg1"/>
                </a:solidFill>
                <a:latin typeface="Segoe" panose="020B0502040504020203"/>
                <a:ea typeface="+mj-ea"/>
                <a:cs typeface="+mj-cs"/>
              </a:rPr>
              <a:t>Follow</a:t>
            </a:r>
            <a:r>
              <a:rPr lang="fr-FR" sz="3200" b="1" dirty="0">
                <a:solidFill>
                  <a:schemeClr val="bg1"/>
                </a:solidFill>
                <a:latin typeface="Segoe" panose="020B0502040504020203"/>
                <a:ea typeface="+mj-ea"/>
                <a:cs typeface="+mj-cs"/>
              </a:rPr>
              <a:t> the white </a:t>
            </a:r>
            <a:r>
              <a:rPr lang="fr-FR" sz="3200" b="1" dirty="0" err="1">
                <a:solidFill>
                  <a:schemeClr val="bg1"/>
                </a:solidFill>
                <a:latin typeface="Segoe" panose="020B0502040504020203"/>
                <a:ea typeface="+mj-ea"/>
                <a:cs typeface="+mj-cs"/>
              </a:rPr>
              <a:t>rabbit</a:t>
            </a:r>
            <a:r>
              <a:rPr lang="fr-FR" sz="3200" b="1" dirty="0">
                <a:solidFill>
                  <a:schemeClr val="bg1"/>
                </a:solidFill>
                <a:latin typeface="Segoe" panose="020B0502040504020203"/>
                <a:ea typeface="+mj-ea"/>
                <a:cs typeface="+mj-cs"/>
              </a:rPr>
              <a:t> </a:t>
            </a:r>
            <a:r>
              <a:rPr lang="fr-FR" sz="3200" b="1" dirty="0" err="1">
                <a:solidFill>
                  <a:schemeClr val="bg1"/>
                </a:solidFill>
                <a:latin typeface="Segoe" panose="020B0502040504020203"/>
                <a:ea typeface="+mj-ea"/>
                <a:cs typeface="+mj-cs"/>
              </a:rPr>
              <a:t>here</a:t>
            </a:r>
            <a:r>
              <a:rPr lang="fr-FR" sz="3200" b="1" dirty="0">
                <a:solidFill>
                  <a:schemeClr val="bg1"/>
                </a:solidFill>
                <a:latin typeface="Segoe" panose="020B0502040504020203"/>
                <a:ea typeface="+mj-ea"/>
                <a:cs typeface="+mj-cs"/>
              </a:rPr>
              <a:t>:</a:t>
            </a:r>
          </a:p>
          <a:p>
            <a:pPr algn="ctr"/>
            <a:endParaRPr lang="fr-FR" sz="2400" b="1" dirty="0">
              <a:solidFill>
                <a:schemeClr val="bg1"/>
              </a:solidFill>
              <a:latin typeface="Segoe" panose="020B0502040504020203"/>
              <a:ea typeface="+mj-ea"/>
              <a:cs typeface="+mj-cs"/>
            </a:endParaRPr>
          </a:p>
          <a:p>
            <a:pPr algn="ctr"/>
            <a:r>
              <a:rPr lang="fr-FR" sz="2400" b="1" dirty="0">
                <a:solidFill>
                  <a:schemeClr val="bg1"/>
                </a:solidFill>
                <a:latin typeface="Segoe" panose="020B0502040504020203"/>
                <a:ea typeface="+mj-ea"/>
                <a:cs typeface="+mj-cs"/>
              </a:rPr>
              <a:t>https://github.com/tpierrain/CQRS/blob/master/LabInstructions.md</a:t>
            </a:r>
          </a:p>
        </p:txBody>
      </p:sp>
    </p:spTree>
    <p:extLst>
      <p:ext uri="{BB962C8B-B14F-4D97-AF65-F5344CB8AC3E}">
        <p14:creationId xmlns:p14="http://schemas.microsoft.com/office/powerpoint/2010/main" val="324512589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800" dirty="0"/>
              <a:t>@tpierrain @brunoboucard @tjaskula @EricVernie</a:t>
            </a:r>
          </a:p>
        </p:txBody>
      </p:sp>
    </p:spTree>
    <p:extLst>
      <p:ext uri="{BB962C8B-B14F-4D97-AF65-F5344CB8AC3E}">
        <p14:creationId xmlns:p14="http://schemas.microsoft.com/office/powerpoint/2010/main" val="374121968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4496" y="2670929"/>
            <a:ext cx="2963009" cy="2963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7938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Content Placeholder 37"/>
          <p:cNvSpPr>
            <a:spLocks noGrp="1"/>
          </p:cNvSpPr>
          <p:nvPr>
            <p:ph idx="1"/>
          </p:nvPr>
        </p:nvSpPr>
        <p:spPr>
          <a:xfrm>
            <a:off x="158043" y="1407538"/>
            <a:ext cx="4876800" cy="4493185"/>
          </a:xfrm>
        </p:spPr>
        <p:txBody>
          <a:bodyPr anchor="ctr">
            <a:normAutofit/>
          </a:bodyPr>
          <a:lstStyle/>
          <a:p>
            <a:pPr algn="ctr"/>
            <a:r>
              <a:rPr lang="en-US" sz="4400" dirty="0"/>
              <a:t>…only </a:t>
            </a:r>
            <a:r>
              <a:rPr lang="en-US" sz="4400" dirty="0">
                <a:solidFill>
                  <a:schemeClr val="accent6"/>
                </a:solidFill>
              </a:rPr>
              <a:t>one central component</a:t>
            </a:r>
            <a:r>
              <a:rPr lang="en-US" sz="4400" dirty="0"/>
              <a:t> to deal with a wide range of constraints.</a:t>
            </a:r>
          </a:p>
        </p:txBody>
      </p:sp>
      <p:sp>
        <p:nvSpPr>
          <p:cNvPr id="41" name="Title 4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With…</a:t>
            </a:r>
          </a:p>
        </p:txBody>
      </p:sp>
      <p:pic>
        <p:nvPicPr>
          <p:cNvPr id="2052" name="Picture 4" descr="http://cdn.softwaretestinghelp.com/wp-content/qa/uploads/2011/06/Database-Testing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7338" y="1407538"/>
            <a:ext cx="6544083" cy="4493185"/>
          </a:xfrm>
          <a:prstGeom prst="rect">
            <a:avLst/>
          </a:prstGeom>
          <a:noFill/>
          <a:ln w="6350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42333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Content Placeholder 37"/>
          <p:cNvSpPr>
            <a:spLocks noGrp="1"/>
          </p:cNvSpPr>
          <p:nvPr>
            <p:ph idx="1"/>
          </p:nvPr>
        </p:nvSpPr>
        <p:spPr>
          <a:xfrm>
            <a:off x="838200" y="2056534"/>
            <a:ext cx="10515600" cy="3542755"/>
          </a:xfrm>
        </p:spPr>
        <p:txBody>
          <a:bodyPr anchor="ctr">
            <a:normAutofit/>
          </a:bodyPr>
          <a:lstStyle/>
          <a:p>
            <a:r>
              <a:rPr lang="fr-FR" sz="4400" i="1" dirty="0"/>
              <a:t>Do </a:t>
            </a:r>
            <a:r>
              <a:rPr lang="en-GB" sz="4400" i="1" dirty="0"/>
              <a:t>you</a:t>
            </a:r>
            <a:r>
              <a:rPr lang="fr-FR" sz="4400" i="1" dirty="0"/>
              <a:t> have </a:t>
            </a:r>
            <a:r>
              <a:rPr lang="fr-FR" sz="4400" i="1" dirty="0" err="1"/>
              <a:t>those</a:t>
            </a:r>
            <a:r>
              <a:rPr lang="fr-FR" sz="4400" i="1" dirty="0"/>
              <a:t> </a:t>
            </a:r>
            <a:r>
              <a:rPr lang="fr-FR" sz="4400" i="1" dirty="0" err="1"/>
              <a:t>constraints</a:t>
            </a:r>
            <a:r>
              <a:rPr lang="fr-FR" sz="4400" i="1" dirty="0"/>
              <a:t> in </a:t>
            </a:r>
            <a:r>
              <a:rPr lang="fr-FR" sz="4400" i="1" dirty="0" err="1"/>
              <a:t>mind</a:t>
            </a:r>
            <a:r>
              <a:rPr lang="fr-FR" sz="4400" i="1" dirty="0"/>
              <a:t> </a:t>
            </a:r>
            <a:r>
              <a:rPr lang="fr-FR" sz="4400" i="1" dirty="0" err="1"/>
              <a:t>while</a:t>
            </a:r>
            <a:r>
              <a:rPr lang="fr-FR" sz="4400" i="1" dirty="0"/>
              <a:t> </a:t>
            </a:r>
            <a:r>
              <a:rPr lang="en-US" sz="4400" i="1" dirty="0"/>
              <a:t>designing your architectures?</a:t>
            </a:r>
          </a:p>
        </p:txBody>
      </p:sp>
      <p:sp>
        <p:nvSpPr>
          <p:cNvPr id="41" name="Title 4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question</a:t>
            </a:r>
          </a:p>
        </p:txBody>
      </p:sp>
      <p:sp>
        <p:nvSpPr>
          <p:cNvPr id="42" name="Text Placeholder 4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(for you)</a:t>
            </a:r>
          </a:p>
        </p:txBody>
      </p:sp>
    </p:spTree>
    <p:extLst>
      <p:ext uri="{BB962C8B-B14F-4D97-AF65-F5344CB8AC3E}">
        <p14:creationId xmlns:p14="http://schemas.microsoft.com/office/powerpoint/2010/main" val="24129279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Content Placeholder 37"/>
          <p:cNvSpPr>
            <a:spLocks noGrp="1"/>
          </p:cNvSpPr>
          <p:nvPr>
            <p:ph idx="1"/>
          </p:nvPr>
        </p:nvSpPr>
        <p:spPr>
          <a:xfrm>
            <a:off x="838200" y="2056534"/>
            <a:ext cx="10515600" cy="3542755"/>
          </a:xfrm>
        </p:spPr>
        <p:txBody>
          <a:bodyPr anchor="ctr">
            <a:normAutofit/>
          </a:bodyPr>
          <a:lstStyle/>
          <a:p>
            <a:r>
              <a:rPr lang="en-US" sz="4400" i="1" dirty="0"/>
              <a:t>How to optimize an app that has to scale for massive read accesses?</a:t>
            </a:r>
          </a:p>
        </p:txBody>
      </p:sp>
      <p:sp>
        <p:nvSpPr>
          <p:cNvPr id="41" name="Title 4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So…</a:t>
            </a:r>
          </a:p>
        </p:txBody>
      </p:sp>
    </p:spTree>
    <p:extLst>
      <p:ext uri="{BB962C8B-B14F-4D97-AF65-F5344CB8AC3E}">
        <p14:creationId xmlns:p14="http://schemas.microsoft.com/office/powerpoint/2010/main" val="4365720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itle 40"/>
          <p:cNvSpPr>
            <a:spLocks noGrp="1"/>
          </p:cNvSpPr>
          <p:nvPr>
            <p:ph type="title"/>
          </p:nvPr>
        </p:nvSpPr>
        <p:spPr>
          <a:xfrm>
            <a:off x="12579" y="3117417"/>
            <a:ext cx="5138155" cy="623166"/>
          </a:xfrm>
        </p:spPr>
        <p:txBody>
          <a:bodyPr/>
          <a:lstStyle/>
          <a:p>
            <a:r>
              <a:rPr lang="en-US" dirty="0"/>
              <a:t>This is where CQRS is…</a:t>
            </a:r>
          </a:p>
        </p:txBody>
      </p:sp>
      <p:pic>
        <p:nvPicPr>
          <p:cNvPr id="7" name="Picture 2" descr="Afficher l'image d'origin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4680" y="1297343"/>
            <a:ext cx="7309602" cy="1003415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1597124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hème Office">
  <a:themeElements>
    <a:clrScheme name="Microsoft tech">
      <a:dk1>
        <a:srgbClr val="000000"/>
      </a:dk1>
      <a:lt1>
        <a:sysClr val="window" lastClr="FFFFFF"/>
      </a:lt1>
      <a:dk2>
        <a:srgbClr val="5C2D91"/>
      </a:dk2>
      <a:lt2>
        <a:srgbClr val="E7E6E6"/>
      </a:lt2>
      <a:accent1>
        <a:srgbClr val="5C2D91"/>
      </a:accent1>
      <a:accent2>
        <a:srgbClr val="0078D7"/>
      </a:accent2>
      <a:accent3>
        <a:srgbClr val="D0CECE"/>
      </a:accent3>
      <a:accent4>
        <a:srgbClr val="A5A5A5"/>
      </a:accent4>
      <a:accent5>
        <a:srgbClr val="B4009E"/>
      </a:accent5>
      <a:accent6>
        <a:srgbClr val="0078D7"/>
      </a:accent6>
      <a:hlink>
        <a:srgbClr val="FFC000"/>
      </a:hlink>
      <a:folHlink>
        <a:srgbClr val="B4009E"/>
      </a:folHlink>
    </a:clrScheme>
    <a:fontScheme name="Microsoft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solidFill>
            <a:schemeClr val="tx2"/>
          </a:solidFill>
        </a:ln>
      </a:spPr>
      <a:bodyPr rtlCol="0" anchor="ctr"/>
      <a:lstStyle>
        <a:defPPr algn="ctr">
          <a:defRPr dirty="0" smtClean="0">
            <a:solidFill>
              <a:schemeClr val="tx2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noAutofit/>
      </a:bodyPr>
      <a:lstStyle>
        <a:defPPr>
          <a:defRPr sz="14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A82F50041FC6E4EBC42A700831FF004" ma:contentTypeVersion="4" ma:contentTypeDescription="Crée un document." ma:contentTypeScope="" ma:versionID="4c6ec815f8017e8af2e42809d3015731">
  <xsd:schema xmlns:xsd="http://www.w3.org/2001/XMLSchema" xmlns:xs="http://www.w3.org/2001/XMLSchema" xmlns:p="http://schemas.microsoft.com/office/2006/metadata/properties" xmlns:ns2="fcc931a8-69fd-4b0b-b111-5aa2089df431" xmlns:ns3="248c3350-8f11-4d45-912e-72bccbb754b6" targetNamespace="http://schemas.microsoft.com/office/2006/metadata/properties" ma:root="true" ma:fieldsID="fa4f347ab2845ae3d60427d91a21d39e" ns2:_="" ns3:_="">
    <xsd:import namespace="fcc931a8-69fd-4b0b-b111-5aa2089df431"/>
    <xsd:import namespace="248c3350-8f11-4d45-912e-72bccbb754b6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3:SharedWithDetails" minOccurs="0"/>
                <xsd:element ref="ns2:LastSharedByUser" minOccurs="0"/>
                <xsd:element ref="ns2:LastSharedBy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cc931a8-69fd-4b0b-b111-5aa2089df431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Partagé avec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LastSharedByUser" ma:index="10" nillable="true" ma:displayName="Dernier partage par heure par utilisateu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1" nillable="true" ma:displayName="Dernier partage par heur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48c3350-8f11-4d45-912e-72bccbb754b6" elementFormDefault="qualified">
    <xsd:import namespace="http://schemas.microsoft.com/office/2006/documentManagement/types"/>
    <xsd:import namespace="http://schemas.microsoft.com/office/infopath/2007/PartnerControls"/>
    <xsd:element name="SharedWithDetails" ma:index="9" nillable="true" ma:displayName="Partagé avec dé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65D9654-E48E-4D67-82FF-6ACD37149160}">
  <ds:schemaRefs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248c3350-8f11-4d45-912e-72bccbb754b6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fcc931a8-69fd-4b0b-b111-5aa2089df431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E040B343-BD03-44D2-93AA-0A352731B5B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cc931a8-69fd-4b0b-b111-5aa2089df431"/>
    <ds:schemaRef ds:uri="248c3350-8f11-4d45-912e-72bccbb754b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F22CF26-F779-4CA8-9499-C5BCD4F5649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1796</TotalTime>
  <Words>565</Words>
  <Application>Microsoft Office PowerPoint</Application>
  <PresentationFormat>Widescreen</PresentationFormat>
  <Paragraphs>187</Paragraphs>
  <Slides>55</Slides>
  <Notes>36</Notes>
  <HiddenSlides>2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0" baseType="lpstr">
      <vt:lpstr>Arial</vt:lpstr>
      <vt:lpstr>Segoe</vt:lpstr>
      <vt:lpstr>Segoe UI</vt:lpstr>
      <vt:lpstr>Segoe UI Black</vt:lpstr>
      <vt:lpstr>Thème Office</vt:lpstr>
      <vt:lpstr>PowerPoint Presentation</vt:lpstr>
      <vt:lpstr>PowerPoint Presentation</vt:lpstr>
      <vt:lpstr>Why CQRS</vt:lpstr>
      <vt:lpstr>Scalability issues?</vt:lpstr>
      <vt:lpstr>Root cause</vt:lpstr>
      <vt:lpstr>With…</vt:lpstr>
      <vt:lpstr>A question</vt:lpstr>
      <vt:lpstr>So…</vt:lpstr>
      <vt:lpstr>This is where CQRS is…</vt:lpstr>
      <vt:lpstr>CQRS (short version)</vt:lpstr>
      <vt:lpstr>CQRS splits the 80s and the 20s</vt:lpstr>
      <vt:lpstr>CQRS splits the 80s and the 20s</vt:lpstr>
      <vt:lpstr>Behind the acronym</vt:lpstr>
      <vt:lpstr>Behind the acronym</vt:lpstr>
      <vt:lpstr>Behind the acronym</vt:lpstr>
      <vt:lpstr>CQRS illustrated</vt:lpstr>
      <vt:lpstr>CQRS illustrated</vt:lpstr>
      <vt:lpstr>CQRS illustrated</vt:lpstr>
      <vt:lpstr>CQRS illustrated</vt:lpstr>
      <vt:lpstr>CQRS illustrated</vt:lpstr>
      <vt:lpstr>CQRS illustrated</vt:lpstr>
      <vt:lpstr>CQRS illustrated</vt:lpstr>
      <vt:lpstr>CQRS illustrated</vt:lpstr>
      <vt:lpstr>CQRS illustrated</vt:lpstr>
      <vt:lpstr>CQRS illustrated</vt:lpstr>
      <vt:lpstr>CQRS illustrated</vt:lpstr>
      <vt:lpstr>CQRS illustrated</vt:lpstr>
      <vt:lpstr>CQRS illustrated</vt:lpstr>
      <vt:lpstr>CQRS illustrated</vt:lpstr>
      <vt:lpstr>CQRS illustrated</vt:lpstr>
      <vt:lpstr>CQRS illustrated</vt:lpstr>
      <vt:lpstr>PowerPoint Presentation</vt:lpstr>
      <vt:lpstr>Demo</vt:lpstr>
      <vt:lpstr>.NET Core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Live coding</vt:lpstr>
      <vt:lpstr>Wrap-up</vt:lpstr>
      <vt:lpstr>Warning!</vt:lpstr>
      <vt:lpstr>CQRS is not…</vt:lpstr>
      <vt:lpstr>Also, CQRS is not…</vt:lpstr>
      <vt:lpstr>PowerPoint Presentation</vt:lpstr>
      <vt:lpstr>PowerPoint Presentation</vt:lpstr>
      <vt:lpstr>CQRS is mostly</vt:lpstr>
      <vt:lpstr>PowerPoint Presentation</vt:lpstr>
      <vt:lpstr>CQRS origins</vt:lpstr>
      <vt:lpstr>Origine de CQRS</vt:lpstr>
      <vt:lpstr>Origine de CQRS</vt:lpstr>
      <vt:lpstr>Origine de CQRS</vt:lpstr>
      <vt:lpstr>Wanna play the lab @home?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Thomas PIERRAIN</dc:creator>
  <cp:lastModifiedBy>Thomas PIERRAIN</cp:lastModifiedBy>
  <cp:revision>278</cp:revision>
  <cp:lastPrinted>2016-09-30T14:18:56Z</cp:lastPrinted>
  <dcterms:created xsi:type="dcterms:W3CDTF">2016-07-26T14:13:47Z</dcterms:created>
  <dcterms:modified xsi:type="dcterms:W3CDTF">2017-01-09T16:36:31Z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0x010100AA82F50041FC6E4EBC42A700831FF004</vt:lpwstr>
  </property>
</Properties>
</file>